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1pPr>
    <a:lvl2pPr marL="0" marR="0" indent="4572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2pPr>
    <a:lvl3pPr marL="0" marR="0" indent="9144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3pPr>
    <a:lvl4pPr marL="0" marR="0" indent="13716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4pPr>
    <a:lvl5pPr marL="0" marR="0" indent="18288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5pPr>
    <a:lvl6pPr marL="0" marR="0" indent="22860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6pPr>
    <a:lvl7pPr marL="0" marR="0" indent="27432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7pPr>
    <a:lvl8pPr marL="0" marR="0" indent="32004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8pPr>
    <a:lvl9pPr marL="0" marR="0" indent="36576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4" name="Shape 134"/>
          <p:cNvSpPr/>
          <p:nvPr>
            <p:ph type="sldImg"/>
          </p:nvPr>
        </p:nvSpPr>
        <p:spPr>
          <a:xfrm>
            <a:off x="1143000" y="685800"/>
            <a:ext cx="4572000" cy="3429000"/>
          </a:xfrm>
          <a:prstGeom prst="rect">
            <a:avLst/>
          </a:prstGeom>
        </p:spPr>
        <p:txBody>
          <a:bodyPr/>
          <a:lstStyle/>
          <a:p>
            <a:pPr/>
          </a:p>
        </p:txBody>
      </p:sp>
      <p:sp>
        <p:nvSpPr>
          <p:cNvPr id="135" name="Shape 1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1778000" y="2298700"/>
            <a:ext cx="20828000" cy="4648200"/>
          </a:xfrm>
          <a:prstGeom prst="rect">
            <a:avLst/>
          </a:prstGeom>
        </p:spPr>
        <p:txBody>
          <a:bodyPr anchor="b"/>
          <a:lstStyle/>
          <a:p>
            <a:pPr/>
            <a:r>
              <a:t>Title Text</a:t>
            </a:r>
          </a:p>
        </p:txBody>
      </p:sp>
      <p:sp>
        <p:nvSpPr>
          <p:cNvPr id="12"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Sandy path between two hills leading to the ocean"/>
          <p:cNvSpPr/>
          <p:nvPr>
            <p:ph type="pic" sz="quarter" idx="21"/>
          </p:nvPr>
        </p:nvSpPr>
        <p:spPr>
          <a:xfrm>
            <a:off x="15300325" y="7048500"/>
            <a:ext cx="8324850" cy="5549900"/>
          </a:xfrm>
          <a:prstGeom prst="rect">
            <a:avLst/>
          </a:prstGeom>
        </p:spPr>
        <p:txBody>
          <a:bodyPr lIns="91439" tIns="45719" rIns="91439" bIns="45719" anchor="t">
            <a:noAutofit/>
          </a:bodyPr>
          <a:lstStyle/>
          <a:p>
            <a:pPr/>
          </a:p>
        </p:txBody>
      </p:sp>
      <p:sp>
        <p:nvSpPr>
          <p:cNvPr id="102" name="Heron flying low over a beach with a short fence in the foreground"/>
          <p:cNvSpPr/>
          <p:nvPr>
            <p:ph type="pic" sz="quarter" idx="22"/>
          </p:nvPr>
        </p:nvSpPr>
        <p:spPr>
          <a:xfrm>
            <a:off x="15760700" y="863600"/>
            <a:ext cx="7404100" cy="7404100"/>
          </a:xfrm>
          <a:prstGeom prst="rect">
            <a:avLst/>
          </a:prstGeom>
        </p:spPr>
        <p:txBody>
          <a:bodyPr lIns="91439" tIns="45719" rIns="91439" bIns="45719" anchor="t">
            <a:noAutofit/>
          </a:bodyPr>
          <a:lstStyle/>
          <a:p>
            <a:pPr/>
          </a:p>
        </p:txBody>
      </p:sp>
      <p:sp>
        <p:nvSpPr>
          <p:cNvPr id="103" name="View of beach and sea from a grassy sand dune"/>
          <p:cNvSpPr/>
          <p:nvPr>
            <p:ph type="pic" idx="23"/>
          </p:nvPr>
        </p:nvSpPr>
        <p:spPr>
          <a:xfrm>
            <a:off x="-990600" y="1130300"/>
            <a:ext cx="17202150" cy="11468100"/>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i="1" sz="3200"/>
            </a:lvl1pPr>
          </a:lstStyle>
          <a:p>
            <a:pPr/>
            <a:r>
              <a:t>–Johnny Appleseed</a:t>
            </a:r>
          </a:p>
        </p:txBody>
      </p:sp>
      <p:sp>
        <p:nvSpPr>
          <p:cNvPr id="112" name="“Type a quote here.”"/>
          <p:cNvSpPr txBox="1"/>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pPr/>
            <a:r>
              <a:t>“Type a quote here.” </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View of beach and sea from a grassy sand dune"/>
          <p:cNvSpPr/>
          <p:nvPr>
            <p:ph type="pic" idx="21"/>
          </p:nvPr>
        </p:nvSpPr>
        <p:spPr>
          <a:xfrm>
            <a:off x="-50800" y="-1270000"/>
            <a:ext cx="24485600" cy="16323734"/>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View of beach and sea from a grassy sand dune"/>
          <p:cNvSpPr/>
          <p:nvPr>
            <p:ph type="pic" idx="21"/>
          </p:nvPr>
        </p:nvSpPr>
        <p:spPr>
          <a:xfrm>
            <a:off x="3125968" y="-393700"/>
            <a:ext cx="18135601" cy="12090400"/>
          </a:xfrm>
          <a:prstGeom prst="rect">
            <a:avLst/>
          </a:prstGeom>
        </p:spPr>
        <p:txBody>
          <a:bodyPr lIns="91439" tIns="45719" rIns="91439" bIns="45719" anchor="t">
            <a:noAutofit/>
          </a:bodyPr>
          <a:lstStyle/>
          <a:p>
            <a:pPr/>
          </a:p>
        </p:txBody>
      </p:sp>
      <p:sp>
        <p:nvSpPr>
          <p:cNvPr id="21" name="Title Text"/>
          <p:cNvSpPr txBox="1"/>
          <p:nvPr>
            <p:ph type="title"/>
          </p:nvPr>
        </p:nvSpPr>
        <p:spPr>
          <a:xfrm>
            <a:off x="635000" y="9512300"/>
            <a:ext cx="23114000" cy="2006600"/>
          </a:xfrm>
          <a:prstGeom prst="rect">
            <a:avLst/>
          </a:prstGeom>
        </p:spPr>
        <p:txBody>
          <a:bodyPr anchor="b"/>
          <a:lstStyle/>
          <a:p>
            <a:pPr/>
            <a:r>
              <a:t>Title Text</a:t>
            </a:r>
          </a:p>
        </p:txBody>
      </p:sp>
      <p:sp>
        <p:nvSpPr>
          <p:cNvPr id="22" name="Body Level One…"/>
          <p:cNvSpPr txBox="1"/>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778000" y="4533900"/>
            <a:ext cx="20828000" cy="46482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Heron flying low over a beach with a short fence in the foreground"/>
          <p:cNvSpPr/>
          <p:nvPr>
            <p:ph type="pic" sz="half" idx="21"/>
          </p:nvPr>
        </p:nvSpPr>
        <p:spPr>
          <a:xfrm>
            <a:off x="12827000" y="952500"/>
            <a:ext cx="11468100" cy="11468100"/>
          </a:xfrm>
          <a:prstGeom prst="rect">
            <a:avLst/>
          </a:prstGeom>
        </p:spPr>
        <p:txBody>
          <a:bodyPr lIns="91439" tIns="45719" rIns="91439" bIns="45719" anchor="t">
            <a:noAutofit/>
          </a:bodyPr>
          <a:lstStyle/>
          <a:p>
            <a:pPr/>
          </a:p>
        </p:txBody>
      </p:sp>
      <p:sp>
        <p:nvSpPr>
          <p:cNvPr id="39" name="Title Text"/>
          <p:cNvSpPr txBox="1"/>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Sandy path between two hills leading to the ocean"/>
          <p:cNvSpPr/>
          <p:nvPr>
            <p:ph type="pic" sz="half" idx="21"/>
          </p:nvPr>
        </p:nvSpPr>
        <p:spPr>
          <a:xfrm>
            <a:off x="10960100" y="3149600"/>
            <a:ext cx="13944600" cy="92964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lgn="ctr">
              <a:spcBef>
                <a:spcPts val="0"/>
              </a:spcBef>
              <a:defRPr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png"/><Relationship Id="rId3" Type="http://schemas.openxmlformats.org/officeDocument/2006/relationships/image" Target="../media/image27.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png"/><Relationship Id="rId3" Type="http://schemas.openxmlformats.org/officeDocument/2006/relationships/image" Target="../media/image41.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4.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8.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png"/><Relationship Id="rId3" Type="http://schemas.openxmlformats.org/officeDocument/2006/relationships/image" Target="../media/image7.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0.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HTN"/>
          <p:cNvSpPr txBox="1"/>
          <p:nvPr>
            <p:ph type="ctrTitle"/>
          </p:nvPr>
        </p:nvSpPr>
        <p:spPr>
          <a:prstGeom prst="rect">
            <a:avLst/>
          </a:prstGeom>
        </p:spPr>
        <p:txBody>
          <a:bodyPr/>
          <a:lstStyle/>
          <a:p>
            <a:pPr/>
            <a:r>
              <a:t>HTN </a:t>
            </a:r>
          </a:p>
        </p:txBody>
      </p:sp>
      <p:sp>
        <p:nvSpPr>
          <p:cNvPr id="138" name="Double-click to edit"/>
          <p:cNvSpPr txBox="1"/>
          <p:nvPr>
            <p:ph type="subTitle"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2" name="pasted-movie.png" descr="pasted-movie.png"/>
          <p:cNvPicPr>
            <a:picLocks noChangeAspect="1"/>
          </p:cNvPicPr>
          <p:nvPr/>
        </p:nvPicPr>
        <p:blipFill>
          <a:blip r:embed="rId2">
            <a:extLst/>
          </a:blip>
          <a:stretch>
            <a:fillRect/>
          </a:stretch>
        </p:blipFill>
        <p:spPr>
          <a:xfrm>
            <a:off x="-1" y="1469717"/>
            <a:ext cx="24384001" cy="695003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4" name="pasted-movie.png" descr="pasted-movie.png"/>
          <p:cNvPicPr>
            <a:picLocks noChangeAspect="1"/>
          </p:cNvPicPr>
          <p:nvPr/>
        </p:nvPicPr>
        <p:blipFill>
          <a:blip r:embed="rId2">
            <a:extLst/>
          </a:blip>
          <a:stretch>
            <a:fillRect/>
          </a:stretch>
        </p:blipFill>
        <p:spPr>
          <a:xfrm>
            <a:off x="5652028" y="0"/>
            <a:ext cx="13079944" cy="13716001"/>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6" name="pasted-movie.png" descr="pasted-movie.png"/>
          <p:cNvPicPr>
            <a:picLocks noChangeAspect="1"/>
          </p:cNvPicPr>
          <p:nvPr/>
        </p:nvPicPr>
        <p:blipFill>
          <a:blip r:embed="rId2">
            <a:extLst/>
          </a:blip>
          <a:stretch>
            <a:fillRect/>
          </a:stretch>
        </p:blipFill>
        <p:spPr>
          <a:xfrm>
            <a:off x="3070404" y="1515081"/>
            <a:ext cx="18243192" cy="8561373"/>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8" name="pasted-movie.png" descr="pasted-movie.png"/>
          <p:cNvPicPr>
            <a:picLocks noChangeAspect="1"/>
          </p:cNvPicPr>
          <p:nvPr/>
        </p:nvPicPr>
        <p:blipFill>
          <a:blip r:embed="rId2">
            <a:extLst/>
          </a:blip>
          <a:stretch>
            <a:fillRect/>
          </a:stretch>
        </p:blipFill>
        <p:spPr>
          <a:xfrm>
            <a:off x="4253676" y="211343"/>
            <a:ext cx="16164053" cy="13536939"/>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0" name="pasted-movie.png" descr="pasted-movie.png"/>
          <p:cNvPicPr>
            <a:picLocks noChangeAspect="1"/>
          </p:cNvPicPr>
          <p:nvPr/>
        </p:nvPicPr>
        <p:blipFill>
          <a:blip r:embed="rId2">
            <a:extLst/>
          </a:blip>
          <a:stretch>
            <a:fillRect/>
          </a:stretch>
        </p:blipFill>
        <p:spPr>
          <a:xfrm>
            <a:off x="3476007" y="913153"/>
            <a:ext cx="17431986" cy="11329378"/>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BP Components"/>
          <p:cNvSpPr txBox="1"/>
          <p:nvPr>
            <p:ph type="title"/>
          </p:nvPr>
        </p:nvSpPr>
        <p:spPr>
          <a:xfrm>
            <a:off x="1142519" y="584572"/>
            <a:ext cx="23114001" cy="2006601"/>
          </a:xfrm>
          <a:prstGeom prst="rect">
            <a:avLst/>
          </a:prstGeom>
        </p:spPr>
        <p:txBody>
          <a:bodyPr lIns="25400" tIns="25400" rIns="25400" bIns="25400"/>
          <a:lstStyle>
            <a:lvl1pPr defTabSz="800100">
              <a:defRPr sz="8500"/>
            </a:lvl1pPr>
          </a:lstStyle>
          <a:p>
            <a:pPr/>
            <a:r>
              <a:t>BP Components</a:t>
            </a:r>
          </a:p>
        </p:txBody>
      </p:sp>
      <p:sp>
        <p:nvSpPr>
          <p:cNvPr id="173" name="Double-click to edit"/>
          <p:cNvSpPr txBox="1"/>
          <p:nvPr>
            <p:ph type="body" sz="quarter" idx="1"/>
          </p:nvPr>
        </p:nvSpPr>
        <p:spPr>
          <a:prstGeom prst="rect">
            <a:avLst/>
          </a:prstGeom>
        </p:spPr>
        <p:txBody>
          <a:bodyPr/>
          <a:lstStyle/>
          <a:p>
            <a:pPr/>
          </a:p>
        </p:txBody>
      </p:sp>
      <p:pic>
        <p:nvPicPr>
          <p:cNvPr id="174" name="pasted-movie.png" descr="pasted-movie.png"/>
          <p:cNvPicPr>
            <a:picLocks noChangeAspect="1"/>
          </p:cNvPicPr>
          <p:nvPr/>
        </p:nvPicPr>
        <p:blipFill>
          <a:blip r:embed="rId2">
            <a:extLst/>
          </a:blip>
          <a:stretch>
            <a:fillRect/>
          </a:stretch>
        </p:blipFill>
        <p:spPr>
          <a:xfrm>
            <a:off x="3839580" y="1609652"/>
            <a:ext cx="16704840" cy="7319758"/>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۱- فشارخون، کشنده است."/>
          <p:cNvSpPr txBox="1"/>
          <p:nvPr>
            <p:ph type="ctrTitle"/>
          </p:nvPr>
        </p:nvSpPr>
        <p:spPr>
          <a:prstGeom prst="rect">
            <a:avLst/>
          </a:prstGeom>
        </p:spPr>
        <p:txBody>
          <a:bodyPr/>
          <a:lstStyle>
            <a:lvl1pPr rtl="1">
              <a:defRPr/>
            </a:lvl1pPr>
          </a:lstStyle>
          <a:p>
            <a:pPr/>
            <a:r>
              <a:t>۱- فشارخون، کشنده است.</a:t>
            </a:r>
          </a:p>
        </p:txBody>
      </p:sp>
      <p:sp>
        <p:nvSpPr>
          <p:cNvPr id="177" name="Double-click to edit"/>
          <p:cNvSpPr txBox="1"/>
          <p:nvPr>
            <p:ph type="subTitle"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pasted-movie.png" descr="pasted-movie.png"/>
          <p:cNvPicPr>
            <a:picLocks noChangeAspect="1"/>
          </p:cNvPicPr>
          <p:nvPr/>
        </p:nvPicPr>
        <p:blipFill>
          <a:blip r:embed="rId2">
            <a:extLst/>
          </a:blip>
          <a:stretch>
            <a:fillRect/>
          </a:stretch>
        </p:blipFill>
        <p:spPr>
          <a:xfrm>
            <a:off x="7696062" y="3974975"/>
            <a:ext cx="5651988" cy="4691151"/>
          </a:xfrm>
          <a:prstGeom prst="rect">
            <a:avLst/>
          </a:prstGeom>
          <a:ln w="12700">
            <a:miter lim="400000"/>
          </a:ln>
        </p:spPr>
      </p:pic>
      <p:pic>
        <p:nvPicPr>
          <p:cNvPr id="180" name="pasted-movie.png" descr="pasted-movie.png"/>
          <p:cNvPicPr>
            <a:picLocks noChangeAspect="1"/>
          </p:cNvPicPr>
          <p:nvPr/>
        </p:nvPicPr>
        <p:blipFill>
          <a:blip r:embed="rId3">
            <a:extLst/>
          </a:blip>
          <a:stretch>
            <a:fillRect/>
          </a:stretch>
        </p:blipFill>
        <p:spPr>
          <a:xfrm>
            <a:off x="9364005" y="3518345"/>
            <a:ext cx="12442955" cy="5179406"/>
          </a:xfrm>
          <a:prstGeom prst="rect">
            <a:avLst/>
          </a:prstGeom>
          <a:ln w="12700">
            <a:miter lim="400000"/>
          </a:ln>
        </p:spPr>
      </p:pic>
      <p:pic>
        <p:nvPicPr>
          <p:cNvPr id="181" name="pasted-movie.png" descr="pasted-movie.png"/>
          <p:cNvPicPr>
            <a:picLocks noChangeAspect="1"/>
          </p:cNvPicPr>
          <p:nvPr/>
        </p:nvPicPr>
        <p:blipFill>
          <a:blip r:embed="rId4">
            <a:extLst/>
          </a:blip>
          <a:stretch>
            <a:fillRect/>
          </a:stretch>
        </p:blipFill>
        <p:spPr>
          <a:xfrm>
            <a:off x="10699750" y="7245350"/>
            <a:ext cx="10502900" cy="44577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248914 -0.001751" origin="layout" pathEditMode="relative">
                                      <p:cBhvr>
                                        <p:cTn id="6" dur="1000" fill="hold"/>
                                        <p:tgtEl>
                                          <p:spTgt spid="179"/>
                                        </p:tgtEl>
                                        <p:attrNameLst>
                                          <p:attrName>ppt_x</p:attrName>
                                          <p:attrName>ppt_y</p:attrName>
                                        </p:attrNameLst>
                                      </p:cBhvr>
                                    </p:animMotion>
                                  </p:childTnLst>
                                </p:cTn>
                              </p:par>
                            </p:childTnLst>
                          </p:cTn>
                        </p:par>
                        <p:par>
                          <p:cTn id="7" fill="hold">
                            <p:stCondLst>
                              <p:cond delay="1000"/>
                            </p:stCondLst>
                            <p:childTnLst>
                              <p:par>
                                <p:cTn id="8" presetClass="entr" nodeType="afterEffect" presetSubtype="2" presetID="7" grpId="2" fill="hold">
                                  <p:stCondLst>
                                    <p:cond delay="0"/>
                                  </p:stCondLst>
                                  <p:iterate type="el" backwards="0">
                                    <p:tmAbs val="0"/>
                                  </p:iterate>
                                  <p:childTnLst>
                                    <p:set>
                                      <p:cBhvr>
                                        <p:cTn id="9" fill="hold"/>
                                        <p:tgtEl>
                                          <p:spTgt spid="180"/>
                                        </p:tgtEl>
                                        <p:attrNameLst>
                                          <p:attrName>style.visibility</p:attrName>
                                        </p:attrNameLst>
                                      </p:cBhvr>
                                      <p:to>
                                        <p:strVal val="visible"/>
                                      </p:to>
                                    </p:set>
                                    <p:anim calcmode="lin" valueType="num">
                                      <p:cBhvr>
                                        <p:cTn id="10" dur="1250" fill="hold"/>
                                        <p:tgtEl>
                                          <p:spTgt spid="180"/>
                                        </p:tgtEl>
                                        <p:attrNameLst>
                                          <p:attrName>ppt_x</p:attrName>
                                        </p:attrNameLst>
                                      </p:cBhvr>
                                      <p:tavLst>
                                        <p:tav tm="0">
                                          <p:val>
                                            <p:strVal val="1+#ppt_w/2"/>
                                          </p:val>
                                        </p:tav>
                                        <p:tav tm="100000">
                                          <p:val>
                                            <p:strVal val="#ppt_x"/>
                                          </p:val>
                                        </p:tav>
                                      </p:tavLst>
                                    </p:anim>
                                    <p:anim calcmode="lin" valueType="num">
                                      <p:cBhvr>
                                        <p:cTn id="11" dur="1250" fill="hold"/>
                                        <p:tgtEl>
                                          <p:spTgt spid="180"/>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Class="path" nodeType="clickEffect" presetSubtype="0" presetID="-1" grpId="3" accel="50000" decel="50000" fill="hold">
                                  <p:stCondLst>
                                    <p:cond delay="0"/>
                                  </p:stCondLst>
                                  <p:childTnLst>
                                    <p:animMotion path="M 0.000000 0.000000 L -0.001725 -0.186400" origin="layout" pathEditMode="relative">
                                      <p:cBhvr>
                                        <p:cTn id="15" dur="1000" fill="hold"/>
                                        <p:tgtEl>
                                          <p:spTgt spid="180"/>
                                        </p:tgtEl>
                                        <p:attrNameLst>
                                          <p:attrName>ppt_x</p:attrName>
                                          <p:attrName>ppt_y</p:attrName>
                                        </p:attrNameLst>
                                      </p:cBhvr>
                                    </p:animMotion>
                                  </p:childTnLst>
                                </p:cTn>
                              </p:par>
                            </p:childTnLst>
                          </p:cTn>
                        </p:par>
                        <p:par>
                          <p:cTn id="16" fill="hold">
                            <p:stCondLst>
                              <p:cond delay="1000"/>
                            </p:stCondLst>
                            <p:childTnLst>
                              <p:par>
                                <p:cTn id="17" presetClass="entr" nodeType="afterEffect" presetSubtype="4" presetID="2" grpId="4" fill="hold">
                                  <p:stCondLst>
                                    <p:cond delay="0"/>
                                  </p:stCondLst>
                                  <p:iterate type="el" backwards="0">
                                    <p:tmAbs val="0"/>
                                  </p:iterate>
                                  <p:childTnLst>
                                    <p:set>
                                      <p:cBhvr>
                                        <p:cTn id="18" fill="hold"/>
                                        <p:tgtEl>
                                          <p:spTgt spid="181"/>
                                        </p:tgtEl>
                                        <p:attrNameLst>
                                          <p:attrName>style.visibility</p:attrName>
                                        </p:attrNameLst>
                                      </p:cBhvr>
                                      <p:to>
                                        <p:strVal val="visible"/>
                                      </p:to>
                                    </p:set>
                                    <p:anim calcmode="lin" valueType="num">
                                      <p:cBhvr>
                                        <p:cTn id="19" dur="1000" fill="hold"/>
                                        <p:tgtEl>
                                          <p:spTgt spid="181"/>
                                        </p:tgtEl>
                                        <p:attrNameLst>
                                          <p:attrName>ppt_x</p:attrName>
                                        </p:attrNameLst>
                                      </p:cBhvr>
                                      <p:tavLst>
                                        <p:tav tm="0">
                                          <p:val>
                                            <p:strVal val="#ppt_x"/>
                                          </p:val>
                                        </p:tav>
                                        <p:tav tm="100000">
                                          <p:val>
                                            <p:strVal val="#ppt_x"/>
                                          </p:val>
                                        </p:tav>
                                      </p:tavLst>
                                    </p:anim>
                                    <p:anim calcmode="lin" valueType="num">
                                      <p:cBhvr>
                                        <p:cTn id="20" dur="1000" fill="hold"/>
                                        <p:tgtEl>
                                          <p:spTgt spid="1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0" grpId="2"/>
      <p:bldP build="whole" bldLvl="1" animBg="1" rev="0" advAuto="0" spid="181" grpId="4"/>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3" name="pasted-movie.png" descr="pasted-movie.png"/>
          <p:cNvPicPr>
            <a:picLocks noChangeAspect="1"/>
          </p:cNvPicPr>
          <p:nvPr/>
        </p:nvPicPr>
        <p:blipFill>
          <a:blip r:embed="rId2">
            <a:extLst/>
          </a:blip>
          <a:stretch>
            <a:fillRect/>
          </a:stretch>
        </p:blipFill>
        <p:spPr>
          <a:xfrm>
            <a:off x="6816105" y="579035"/>
            <a:ext cx="10751790" cy="1144033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pasted-movie.png" descr="pasted-movie.png"/>
          <p:cNvPicPr>
            <a:picLocks noChangeAspect="1"/>
          </p:cNvPicPr>
          <p:nvPr/>
        </p:nvPicPr>
        <p:blipFill>
          <a:blip r:embed="rId2">
            <a:extLst/>
          </a:blip>
          <a:stretch>
            <a:fillRect/>
          </a:stretch>
        </p:blipFill>
        <p:spPr>
          <a:xfrm>
            <a:off x="4035805" y="1464"/>
            <a:ext cx="16312390" cy="13716001"/>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0" name="pasted-movie.png" descr="pasted-movie.png"/>
          <p:cNvPicPr>
            <a:picLocks noChangeAspect="1"/>
          </p:cNvPicPr>
          <p:nvPr/>
        </p:nvPicPr>
        <p:blipFill>
          <a:blip r:embed="rId2">
            <a:extLst/>
          </a:blip>
          <a:srcRect l="0" t="3243" r="0" b="859"/>
          <a:stretch>
            <a:fillRect/>
          </a:stretch>
        </p:blipFill>
        <p:spPr>
          <a:xfrm>
            <a:off x="7543800" y="622498"/>
            <a:ext cx="9296400" cy="12471148"/>
          </a:xfrm>
          <a:prstGeom prst="rect">
            <a:avLst/>
          </a:prstGeom>
          <a:ln w="12700">
            <a:miter lim="400000"/>
          </a:ln>
        </p:spPr>
      </p:pic>
      <p:pic>
        <p:nvPicPr>
          <p:cNvPr id="141" name="pasted-movie.png" descr="pasted-movie.png"/>
          <p:cNvPicPr>
            <a:picLocks noChangeAspect="1"/>
          </p:cNvPicPr>
          <p:nvPr/>
        </p:nvPicPr>
        <p:blipFill>
          <a:blip r:embed="rId3">
            <a:extLst/>
          </a:blip>
          <a:stretch>
            <a:fillRect/>
          </a:stretch>
        </p:blipFill>
        <p:spPr>
          <a:xfrm>
            <a:off x="12638680" y="2979686"/>
            <a:ext cx="9443529" cy="628424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244303 0.000463" origin="layout" pathEditMode="relative">
                                      <p:cBhvr>
                                        <p:cTn id="6" dur="1000" fill="hold"/>
                                        <p:tgtEl>
                                          <p:spTgt spid="140"/>
                                        </p:tgtEl>
                                        <p:attrNameLst>
                                          <p:attrName>ppt_x</p:attrName>
                                          <p:attrName>ppt_y</p:attrName>
                                        </p:attrNameLst>
                                      </p:cBhvr>
                                    </p:animMotion>
                                  </p:childTnLst>
                                </p:cTn>
                              </p:par>
                            </p:childTnLst>
                          </p:cTn>
                        </p:par>
                        <p:par>
                          <p:cTn id="7" fill="hold">
                            <p:stCondLst>
                              <p:cond delay="1000"/>
                            </p:stCondLst>
                            <p:childTnLst>
                              <p:par>
                                <p:cTn id="8" presetClass="entr" nodeType="afterEffect" presetSubtype="2" presetID="7" grpId="2" fill="hold">
                                  <p:stCondLst>
                                    <p:cond delay="0"/>
                                  </p:stCondLst>
                                  <p:iterate type="el" backwards="0">
                                    <p:tmAbs val="0"/>
                                  </p:iterate>
                                  <p:childTnLst>
                                    <p:set>
                                      <p:cBhvr>
                                        <p:cTn id="9" fill="hold"/>
                                        <p:tgtEl>
                                          <p:spTgt spid="141"/>
                                        </p:tgtEl>
                                        <p:attrNameLst>
                                          <p:attrName>style.visibility</p:attrName>
                                        </p:attrNameLst>
                                      </p:cBhvr>
                                      <p:to>
                                        <p:strVal val="visible"/>
                                      </p:to>
                                    </p:set>
                                    <p:anim calcmode="lin" valueType="num">
                                      <p:cBhvr>
                                        <p:cTn id="10" dur="1500" fill="hold"/>
                                        <p:tgtEl>
                                          <p:spTgt spid="141"/>
                                        </p:tgtEl>
                                        <p:attrNameLst>
                                          <p:attrName>ppt_x</p:attrName>
                                        </p:attrNameLst>
                                      </p:cBhvr>
                                      <p:tavLst>
                                        <p:tav tm="0">
                                          <p:val>
                                            <p:strVal val="1+#ppt_w/2"/>
                                          </p:val>
                                        </p:tav>
                                        <p:tav tm="100000">
                                          <p:val>
                                            <p:strVal val="#ppt_x"/>
                                          </p:val>
                                        </p:tav>
                                      </p:tavLst>
                                    </p:anim>
                                    <p:anim calcmode="lin" valueType="num">
                                      <p:cBhvr>
                                        <p:cTn id="11" dur="1500" fill="hold"/>
                                        <p:tgtEl>
                                          <p:spTgt spid="1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1" grpId="2"/>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pasted-movie.png" descr="pasted-movie.png"/>
          <p:cNvPicPr>
            <a:picLocks noChangeAspect="1"/>
          </p:cNvPicPr>
          <p:nvPr/>
        </p:nvPicPr>
        <p:blipFill>
          <a:blip r:embed="rId2">
            <a:extLst/>
          </a:blip>
          <a:stretch>
            <a:fillRect/>
          </a:stretch>
        </p:blipFill>
        <p:spPr>
          <a:xfrm>
            <a:off x="6284171" y="1464"/>
            <a:ext cx="11815658" cy="13716001"/>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Double-click to edit"/>
          <p:cNvSpPr txBox="1"/>
          <p:nvPr>
            <p:ph type="title"/>
          </p:nvPr>
        </p:nvSpPr>
        <p:spPr>
          <a:prstGeom prst="rect">
            <a:avLst/>
          </a:prstGeom>
        </p:spPr>
        <p:txBody>
          <a:bodyPr/>
          <a:lstStyle/>
          <a:p>
            <a:pPr/>
          </a:p>
        </p:txBody>
      </p:sp>
      <p:sp>
        <p:nvSpPr>
          <p:cNvPr id="190" name="Observational studies have demonstrated graded associations between higher systolic blood pressure (SBP) and diastolic blood pressure (DBP) and increased CVD risk.…"/>
          <p:cNvSpPr txBox="1"/>
          <p:nvPr>
            <p:ph type="body" idx="1"/>
          </p:nvPr>
        </p:nvSpPr>
        <p:spPr>
          <a:prstGeom prst="rect">
            <a:avLst/>
          </a:prstGeom>
        </p:spPr>
        <p:txBody>
          <a:bodyPr/>
          <a:lstStyle/>
          <a:p>
            <a:pPr marL="529166" indent="-529166" defTabSz="457200">
              <a:spcBef>
                <a:spcPts val="0"/>
              </a:spcBef>
              <a:defRPr sz="4000">
                <a:latin typeface="Times Roman"/>
                <a:ea typeface="Times Roman"/>
                <a:cs typeface="Times Roman"/>
                <a:sym typeface="Times Roman"/>
              </a:defRPr>
            </a:pPr>
            <a:r>
              <a:t>Observational studies have demonstrated graded associations between higher systolic blood pressure (SBP) and diastolic blood pressure (DBP) and increased CVD risk.</a:t>
            </a:r>
          </a:p>
          <a:p>
            <a:pPr marL="529166" indent="-529166" defTabSz="457200">
              <a:spcBef>
                <a:spcPts val="0"/>
              </a:spcBef>
              <a:defRPr sz="4000">
                <a:latin typeface="Times Roman"/>
                <a:ea typeface="Times Roman"/>
                <a:cs typeface="Times Roman"/>
                <a:sym typeface="Times Roman"/>
              </a:defRPr>
            </a:pPr>
            <a:r>
              <a:t>In a meta-analysis of 61 prospective studies, the risk of CVD increased in a log-linear fashion from SBP levels &lt;115 mm Hg to &gt;180 mm Hg and from DBP levels &lt;75 mm Hg to &gt;105 mm Hg.</a:t>
            </a:r>
          </a:p>
          <a:p>
            <a:pPr marL="529166" indent="-529166" defTabSz="457200">
              <a:spcBef>
                <a:spcPts val="0"/>
              </a:spcBef>
              <a:defRPr sz="4000">
                <a:latin typeface="Times Roman"/>
                <a:ea typeface="Times Roman"/>
                <a:cs typeface="Times Roman"/>
                <a:sym typeface="Times Roman"/>
              </a:defRPr>
            </a:pPr>
            <a:r>
              <a:t>In that analysis, 20 mm Hg higher SBP and 10 mm Hg higher DBP were each associated with a doubling in the risk of death from stroke, heart disease, or other vascular disease.</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Double-click to edit"/>
          <p:cNvSpPr txBox="1"/>
          <p:nvPr>
            <p:ph type="title"/>
          </p:nvPr>
        </p:nvSpPr>
        <p:spPr>
          <a:prstGeom prst="rect">
            <a:avLst/>
          </a:prstGeom>
        </p:spPr>
        <p:txBody>
          <a:bodyPr/>
          <a:lstStyle/>
          <a:p>
            <a:pPr/>
          </a:p>
        </p:txBody>
      </p:sp>
      <p:sp>
        <p:nvSpPr>
          <p:cNvPr id="193" name="In an observational study including &gt;1 million adult patients 30 years of age, higher SBP and DBP were associated with increased risk of CVD incidence and angina, myocardial infarction (MI), HF, stroke, peripheral artery disease (PAD), and abdominal aort"/>
          <p:cNvSpPr txBox="1"/>
          <p:nvPr>
            <p:ph type="body" idx="1"/>
          </p:nvPr>
        </p:nvSpPr>
        <p:spPr>
          <a:xfrm>
            <a:off x="1689100" y="727348"/>
            <a:ext cx="21005800" cy="9296401"/>
          </a:xfrm>
          <a:prstGeom prst="rect">
            <a:avLst/>
          </a:prstGeom>
        </p:spPr>
        <p:txBody>
          <a:bodyPr/>
          <a:lstStyle>
            <a:lvl1pPr marL="529166" indent="-529166" defTabSz="457200">
              <a:spcBef>
                <a:spcPts val="0"/>
              </a:spcBef>
              <a:defRPr sz="4000">
                <a:latin typeface="Times Roman"/>
                <a:ea typeface="Times Roman"/>
                <a:cs typeface="Times Roman"/>
                <a:sym typeface="Times Roman"/>
              </a:defRPr>
            </a:lvl1pPr>
          </a:lstStyle>
          <a:p>
            <a:pPr/>
            <a:r>
              <a:t>In an observational study including &gt;1 million adult patients 30 years of age, higher SBP and DBP were associated with increased risk of CVD incidence and angina, myocardial infarction (MI), HF, stroke, peripheral artery disease (PAD), and abdominal aortic aneurysm, each evaluated separately</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۲- فشارخون بالا شیوع بالایی دارد."/>
          <p:cNvSpPr txBox="1"/>
          <p:nvPr>
            <p:ph type="ctrTitle"/>
          </p:nvPr>
        </p:nvSpPr>
        <p:spPr>
          <a:prstGeom prst="rect">
            <a:avLst/>
          </a:prstGeom>
        </p:spPr>
        <p:txBody>
          <a:bodyPr/>
          <a:lstStyle>
            <a:lvl1pPr rtl="1">
              <a:defRPr/>
            </a:lvl1pPr>
          </a:lstStyle>
          <a:p>
            <a:pPr/>
            <a:r>
              <a:t>۲- فشارخون بالا شیوع بالایی دارد.</a:t>
            </a:r>
          </a:p>
        </p:txBody>
      </p:sp>
      <p:sp>
        <p:nvSpPr>
          <p:cNvPr id="196" name="Double-click to edit"/>
          <p:cNvSpPr txBox="1"/>
          <p:nvPr>
            <p:ph type="subTitle"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Double-click to edit"/>
          <p:cNvSpPr txBox="1"/>
          <p:nvPr>
            <p:ph type="title"/>
          </p:nvPr>
        </p:nvSpPr>
        <p:spPr>
          <a:prstGeom prst="rect">
            <a:avLst/>
          </a:prstGeom>
        </p:spPr>
        <p:txBody>
          <a:bodyPr/>
          <a:lstStyle/>
          <a:p>
            <a:pPr/>
          </a:p>
        </p:txBody>
      </p:sp>
      <p:sp>
        <p:nvSpPr>
          <p:cNvPr id="199" name="Double-click to edit"/>
          <p:cNvSpPr txBox="1"/>
          <p:nvPr>
            <p:ph type="body" idx="1"/>
          </p:nvPr>
        </p:nvSpPr>
        <p:spPr>
          <a:prstGeom prst="rect">
            <a:avLst/>
          </a:prstGeom>
        </p:spPr>
        <p:txBody>
          <a:bodyPr/>
          <a:lstStyle/>
          <a:p>
            <a:pPr/>
          </a:p>
        </p:txBody>
      </p:sp>
      <p:pic>
        <p:nvPicPr>
          <p:cNvPr id="200" name="pasted-movie.png" descr="pasted-movie.png"/>
          <p:cNvPicPr>
            <a:picLocks noChangeAspect="1"/>
          </p:cNvPicPr>
          <p:nvPr/>
        </p:nvPicPr>
        <p:blipFill>
          <a:blip r:embed="rId2">
            <a:extLst/>
          </a:blip>
          <a:stretch>
            <a:fillRect/>
          </a:stretch>
        </p:blipFill>
        <p:spPr>
          <a:xfrm>
            <a:off x="2666582" y="1177003"/>
            <a:ext cx="19050836" cy="8712272"/>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2" name="pasted-movie.png" descr="pasted-movie.png"/>
          <p:cNvPicPr>
            <a:picLocks noChangeAspect="1"/>
          </p:cNvPicPr>
          <p:nvPr/>
        </p:nvPicPr>
        <p:blipFill>
          <a:blip r:embed="rId2">
            <a:extLst/>
          </a:blip>
          <a:stretch>
            <a:fillRect/>
          </a:stretch>
        </p:blipFill>
        <p:spPr>
          <a:xfrm>
            <a:off x="4142872" y="1509115"/>
            <a:ext cx="16098256" cy="9867284"/>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4" name="pasted-movie.png" descr="pasted-movie.png"/>
          <p:cNvPicPr>
            <a:picLocks noChangeAspect="1"/>
          </p:cNvPicPr>
          <p:nvPr/>
        </p:nvPicPr>
        <p:blipFill>
          <a:blip r:embed="rId2">
            <a:extLst/>
          </a:blip>
          <a:stretch>
            <a:fillRect/>
          </a:stretch>
        </p:blipFill>
        <p:spPr>
          <a:xfrm>
            <a:off x="6131129" y="308285"/>
            <a:ext cx="12121742" cy="12121743"/>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 name="pasted-movie.png" descr="pasted-movie.png"/>
          <p:cNvPicPr>
            <a:picLocks noChangeAspect="1"/>
          </p:cNvPicPr>
          <p:nvPr/>
        </p:nvPicPr>
        <p:blipFill>
          <a:blip r:embed="rId2">
            <a:extLst/>
          </a:blip>
          <a:stretch>
            <a:fillRect/>
          </a:stretch>
        </p:blipFill>
        <p:spPr>
          <a:xfrm>
            <a:off x="557652" y="0"/>
            <a:ext cx="23268697"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pasted-movie.png" descr="pasted-movie.png"/>
          <p:cNvPicPr>
            <a:picLocks noChangeAspect="1"/>
          </p:cNvPicPr>
          <p:nvPr/>
        </p:nvPicPr>
        <p:blipFill>
          <a:blip r:embed="rId2">
            <a:extLst/>
          </a:blip>
          <a:stretch>
            <a:fillRect/>
          </a:stretch>
        </p:blipFill>
        <p:spPr>
          <a:xfrm>
            <a:off x="2947041" y="383710"/>
            <a:ext cx="18088820" cy="12948580"/>
          </a:xfrm>
          <a:prstGeom prst="rect">
            <a:avLst/>
          </a:prstGeom>
          <a:ln w="12700">
            <a:miter lim="400000"/>
          </a:ln>
        </p:spPr>
      </p:pic>
      <p:pic>
        <p:nvPicPr>
          <p:cNvPr id="209" name="pasted-movie.png" descr="pasted-movie.png"/>
          <p:cNvPicPr>
            <a:picLocks noChangeAspect="1"/>
          </p:cNvPicPr>
          <p:nvPr/>
        </p:nvPicPr>
        <p:blipFill>
          <a:blip r:embed="rId3">
            <a:extLst/>
          </a:blip>
          <a:stretch>
            <a:fillRect/>
          </a:stretch>
        </p:blipFill>
        <p:spPr>
          <a:xfrm>
            <a:off x="10623550" y="946150"/>
            <a:ext cx="5790588" cy="1117880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2" presetID="2" grpId="1" fill="hold">
                                  <p:stCondLst>
                                    <p:cond delay="0"/>
                                  </p:stCondLst>
                                  <p:iterate type="el" backwards="0">
                                    <p:tmAbs val="0"/>
                                  </p:iterate>
                                  <p:childTnLst>
                                    <p:anim calcmode="lin" valueType="num">
                                      <p:cBhvr>
                                        <p:cTn id="6" dur="1000" fill="hold"/>
                                        <p:tgtEl>
                                          <p:spTgt spid="209"/>
                                        </p:tgtEl>
                                        <p:attrNameLst>
                                          <p:attrName>ppt_x</p:attrName>
                                        </p:attrNameLst>
                                      </p:cBhvr>
                                      <p:tavLst>
                                        <p:tav tm="0">
                                          <p:val>
                                            <p:strVal val="ppt_x"/>
                                          </p:val>
                                        </p:tav>
                                        <p:tav tm="100000">
                                          <p:val>
                                            <p:strVal val="1+ppt_w/2"/>
                                          </p:val>
                                        </p:tav>
                                      </p:tavLst>
                                    </p:anim>
                                    <p:anim calcmode="lin" valueType="num">
                                      <p:cBhvr>
                                        <p:cTn id="7" dur="1000" fill="hold"/>
                                        <p:tgtEl>
                                          <p:spTgt spid="209"/>
                                        </p:tgtEl>
                                        <p:attrNameLst>
                                          <p:attrName>ppt_y</p:attrName>
                                        </p:attrNameLst>
                                      </p:cBhvr>
                                      <p:tavLst>
                                        <p:tav tm="0">
                                          <p:val>
                                            <p:strVal val="ppt_y"/>
                                          </p:val>
                                        </p:tav>
                                        <p:tav tm="100000">
                                          <p:val>
                                            <p:strVal val="ppt_y"/>
                                          </p:val>
                                        </p:tav>
                                      </p:tavLst>
                                    </p:anim>
                                    <p:set>
                                      <p:cBhvr>
                                        <p:cTn id="8" fill="hold">
                                          <p:stCondLst>
                                            <p:cond delay="999"/>
                                          </p:stCondLst>
                                        </p:cTn>
                                        <p:tgtEl>
                                          <p:spTgt spid="209"/>
                                        </p:tgtEl>
                                        <p:attrNameLst>
                                          <p:attrName>style.visibility</p:attrName>
                                        </p:attrNameLst>
                                      </p:cBhvr>
                                      <p:to>
                                        <p:strVal val="hidden"/>
                                      </p:to>
                                    </p:set>
                                  </p:childTnLst>
                                </p:cTn>
                              </p:par>
                            </p:childTnLst>
                          </p:cTn>
                        </p:par>
                        <p:par>
                          <p:cTn id="9" fill="hold">
                            <p:stCondLst>
                              <p:cond delay="1000"/>
                            </p:stCondLst>
                            <p:childTnLst>
                              <p:par>
                                <p:cTn id="10" presetClass="entr" nodeType="afterEffect" presetSubtype="8" presetID="2" grpId="2" fill="hold">
                                  <p:stCondLst>
                                    <p:cond delay="0"/>
                                  </p:stCondLst>
                                  <p:iterate type="el" backwards="0">
                                    <p:tmAbs val="0"/>
                                  </p:iterate>
                                  <p:childTnLst>
                                    <p:set>
                                      <p:cBhvr>
                                        <p:cTn id="11" fill="hold"/>
                                        <p:tgtEl>
                                          <p:spTgt spid="208"/>
                                        </p:tgtEl>
                                        <p:attrNameLst>
                                          <p:attrName>style.visibility</p:attrName>
                                        </p:attrNameLst>
                                      </p:cBhvr>
                                      <p:to>
                                        <p:strVal val="visible"/>
                                      </p:to>
                                    </p:set>
                                    <p:anim calcmode="lin" valueType="num">
                                      <p:cBhvr>
                                        <p:cTn id="12" dur="1000" fill="hold"/>
                                        <p:tgtEl>
                                          <p:spTgt spid="208"/>
                                        </p:tgtEl>
                                        <p:attrNameLst>
                                          <p:attrName>ppt_x</p:attrName>
                                        </p:attrNameLst>
                                      </p:cBhvr>
                                      <p:tavLst>
                                        <p:tav tm="0">
                                          <p:val>
                                            <p:strVal val="0-#ppt_w/2"/>
                                          </p:val>
                                        </p:tav>
                                        <p:tav tm="100000">
                                          <p:val>
                                            <p:strVal val="#ppt_x"/>
                                          </p:val>
                                        </p:tav>
                                      </p:tavLst>
                                    </p:anim>
                                    <p:anim calcmode="lin" valueType="num">
                                      <p:cBhvr>
                                        <p:cTn id="13" dur="1000" fill="hold"/>
                                        <p:tgtEl>
                                          <p:spTgt spid="2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9" grpId="1"/>
      <p:bldP build="whole" bldLvl="1" animBg="1" rev="0" advAuto="0" spid="208" grpId="2"/>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۳- هرچه سن شروع پایین تر، عوارض بیشتر"/>
          <p:cNvSpPr txBox="1"/>
          <p:nvPr>
            <p:ph type="ctrTitle"/>
          </p:nvPr>
        </p:nvSpPr>
        <p:spPr>
          <a:prstGeom prst="rect">
            <a:avLst/>
          </a:prstGeom>
        </p:spPr>
        <p:txBody>
          <a:bodyPr/>
          <a:lstStyle>
            <a:lvl1pPr rtl="1">
              <a:defRPr/>
            </a:lvl1pPr>
          </a:lstStyle>
          <a:p>
            <a:pPr/>
            <a:r>
              <a:t>۳- هرچه سن شروع پایین تر، عوارض بیشتر</a:t>
            </a:r>
          </a:p>
        </p:txBody>
      </p:sp>
      <p:sp>
        <p:nvSpPr>
          <p:cNvPr id="212" name="Double-click to edit"/>
          <p:cNvSpPr txBox="1"/>
          <p:nvPr>
            <p:ph type="subTitle"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pasted-movie.png" descr="pasted-movie.png"/>
          <p:cNvPicPr>
            <a:picLocks noChangeAspect="1"/>
          </p:cNvPicPr>
          <p:nvPr/>
        </p:nvPicPr>
        <p:blipFill>
          <a:blip r:embed="rId2">
            <a:extLst/>
          </a:blip>
          <a:stretch>
            <a:fillRect/>
          </a:stretch>
        </p:blipFill>
        <p:spPr>
          <a:xfrm>
            <a:off x="4064000" y="2114163"/>
            <a:ext cx="16256000" cy="852170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pasted-movie.png" descr="pasted-movie.png"/>
          <p:cNvPicPr>
            <a:picLocks noChangeAspect="1"/>
          </p:cNvPicPr>
          <p:nvPr/>
        </p:nvPicPr>
        <p:blipFill>
          <a:blip r:embed="rId2">
            <a:extLst/>
          </a:blip>
          <a:stretch>
            <a:fillRect/>
          </a:stretch>
        </p:blipFill>
        <p:spPr>
          <a:xfrm>
            <a:off x="3479414" y="1613158"/>
            <a:ext cx="17425172" cy="7911028"/>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6" name="pasted-movie.png" descr="pasted-movie.png"/>
          <p:cNvPicPr>
            <a:picLocks noChangeAspect="1"/>
          </p:cNvPicPr>
          <p:nvPr/>
        </p:nvPicPr>
        <p:blipFill>
          <a:blip r:embed="rId2">
            <a:extLst/>
          </a:blip>
          <a:stretch>
            <a:fillRect/>
          </a:stretch>
        </p:blipFill>
        <p:spPr>
          <a:xfrm>
            <a:off x="4064000" y="1220664"/>
            <a:ext cx="16256000" cy="11277601"/>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8" name="pasted-movie.png" descr="pasted-movie.png"/>
          <p:cNvPicPr>
            <a:picLocks noChangeAspect="1"/>
          </p:cNvPicPr>
          <p:nvPr/>
        </p:nvPicPr>
        <p:blipFill>
          <a:blip r:embed="rId2">
            <a:extLst/>
          </a:blip>
          <a:stretch>
            <a:fillRect/>
          </a:stretch>
        </p:blipFill>
        <p:spPr>
          <a:xfrm>
            <a:off x="4982257" y="810467"/>
            <a:ext cx="14419486" cy="9881375"/>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Double-click to edit"/>
          <p:cNvSpPr txBox="1"/>
          <p:nvPr>
            <p:ph type="title"/>
          </p:nvPr>
        </p:nvSpPr>
        <p:spPr>
          <a:prstGeom prst="rect">
            <a:avLst/>
          </a:prstGeom>
        </p:spPr>
        <p:txBody>
          <a:bodyPr/>
          <a:lstStyle/>
          <a:p>
            <a:pPr/>
          </a:p>
        </p:txBody>
      </p:sp>
      <p:sp>
        <p:nvSpPr>
          <p:cNvPr id="221" name="Double-click to edit"/>
          <p:cNvSpPr txBox="1"/>
          <p:nvPr>
            <p:ph type="body" idx="1"/>
          </p:nvPr>
        </p:nvSpPr>
        <p:spPr>
          <a:prstGeom prst="rect">
            <a:avLst/>
          </a:prstGeom>
        </p:spPr>
        <p:txBody>
          <a:bodyPr/>
          <a:lstStyle/>
          <a:p>
            <a:pPr/>
          </a:p>
        </p:txBody>
      </p:sp>
      <p:pic>
        <p:nvPicPr>
          <p:cNvPr id="222" name="pasted-movie.png" descr="pasted-movie.png"/>
          <p:cNvPicPr>
            <a:picLocks noChangeAspect="1"/>
          </p:cNvPicPr>
          <p:nvPr/>
        </p:nvPicPr>
        <p:blipFill>
          <a:blip r:embed="rId2">
            <a:extLst/>
          </a:blip>
          <a:stretch>
            <a:fillRect/>
          </a:stretch>
        </p:blipFill>
        <p:spPr>
          <a:xfrm>
            <a:off x="881701" y="921921"/>
            <a:ext cx="22620598" cy="9024999"/>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pasted-movie.png" descr="pasted-movie.png"/>
          <p:cNvPicPr>
            <a:picLocks noChangeAspect="1"/>
          </p:cNvPicPr>
          <p:nvPr/>
        </p:nvPicPr>
        <p:blipFill>
          <a:blip r:embed="rId2">
            <a:extLst/>
          </a:blip>
          <a:srcRect l="0" t="5189" r="0" b="612"/>
          <a:stretch>
            <a:fillRect/>
          </a:stretch>
        </p:blipFill>
        <p:spPr>
          <a:xfrm>
            <a:off x="159543" y="38695"/>
            <a:ext cx="24065105" cy="13638759"/>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Double-click to edit"/>
          <p:cNvSpPr txBox="1"/>
          <p:nvPr>
            <p:ph type="ctrTitle"/>
          </p:nvPr>
        </p:nvSpPr>
        <p:spPr>
          <a:prstGeom prst="rect">
            <a:avLst/>
          </a:prstGeom>
        </p:spPr>
        <p:txBody>
          <a:bodyPr/>
          <a:lstStyle/>
          <a:p>
            <a:pPr/>
          </a:p>
        </p:txBody>
      </p:sp>
      <p:sp>
        <p:nvSpPr>
          <p:cNvPr id="227" name="Double-click to edit"/>
          <p:cNvSpPr txBox="1"/>
          <p:nvPr>
            <p:ph type="subTitle" sz="quarter" idx="1"/>
          </p:nvPr>
        </p:nvSpPr>
        <p:spPr>
          <a:prstGeom prst="rect">
            <a:avLst/>
          </a:prstGeom>
        </p:spPr>
        <p:txBody>
          <a:bodyPr/>
          <a:lstStyle/>
          <a:p>
            <a:pPr/>
          </a:p>
        </p:txBody>
      </p:sp>
      <p:pic>
        <p:nvPicPr>
          <p:cNvPr id="228" name="pasted-movie.png" descr="pasted-movie.png"/>
          <p:cNvPicPr>
            <a:picLocks noChangeAspect="1"/>
          </p:cNvPicPr>
          <p:nvPr/>
        </p:nvPicPr>
        <p:blipFill>
          <a:blip r:embed="rId2">
            <a:extLst/>
          </a:blip>
          <a:stretch>
            <a:fillRect/>
          </a:stretch>
        </p:blipFill>
        <p:spPr>
          <a:xfrm>
            <a:off x="4987042" y="140210"/>
            <a:ext cx="14409916" cy="1343558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Double-click to edit"/>
          <p:cNvSpPr txBox="1"/>
          <p:nvPr>
            <p:ph type="title"/>
          </p:nvPr>
        </p:nvSpPr>
        <p:spPr>
          <a:prstGeom prst="rect">
            <a:avLst/>
          </a:prstGeom>
        </p:spPr>
        <p:txBody>
          <a:bodyPr/>
          <a:lstStyle/>
          <a:p>
            <a:pPr/>
          </a:p>
        </p:txBody>
      </p:sp>
      <p:sp>
        <p:nvSpPr>
          <p:cNvPr id="231" name="Double-click to edit"/>
          <p:cNvSpPr txBox="1"/>
          <p:nvPr>
            <p:ph type="body" idx="1"/>
          </p:nvPr>
        </p:nvSpPr>
        <p:spPr>
          <a:prstGeom prst="rect">
            <a:avLst/>
          </a:prstGeom>
        </p:spPr>
        <p:txBody>
          <a:bodyPr/>
          <a:lstStyle/>
          <a:p>
            <a:pPr/>
          </a:p>
        </p:txBody>
      </p:sp>
      <p:pic>
        <p:nvPicPr>
          <p:cNvPr id="232" name="pasted-movie.png" descr="pasted-movie.png"/>
          <p:cNvPicPr>
            <a:picLocks noChangeAspect="1"/>
          </p:cNvPicPr>
          <p:nvPr/>
        </p:nvPicPr>
        <p:blipFill>
          <a:blip r:embed="rId2">
            <a:extLst/>
          </a:blip>
          <a:stretch>
            <a:fillRect/>
          </a:stretch>
        </p:blipFill>
        <p:spPr>
          <a:xfrm>
            <a:off x="6177011" y="227074"/>
            <a:ext cx="12029978" cy="12752627"/>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pasted-movie.png" descr="pasted-movie.png"/>
          <p:cNvPicPr>
            <a:picLocks noChangeAspect="1"/>
          </p:cNvPicPr>
          <p:nvPr/>
        </p:nvPicPr>
        <p:blipFill>
          <a:blip r:embed="rId2">
            <a:extLst/>
          </a:blip>
          <a:stretch>
            <a:fillRect/>
          </a:stretch>
        </p:blipFill>
        <p:spPr>
          <a:xfrm>
            <a:off x="707162" y="1848846"/>
            <a:ext cx="22969676" cy="6719655"/>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Double-click to edit"/>
          <p:cNvSpPr txBox="1"/>
          <p:nvPr>
            <p:ph type="title"/>
          </p:nvPr>
        </p:nvSpPr>
        <p:spPr>
          <a:prstGeom prst="rect">
            <a:avLst/>
          </a:prstGeom>
        </p:spPr>
        <p:txBody>
          <a:bodyPr/>
          <a:lstStyle/>
          <a:p>
            <a:pPr/>
          </a:p>
        </p:txBody>
      </p:sp>
      <p:sp>
        <p:nvSpPr>
          <p:cNvPr id="237" name="Double-click to edit"/>
          <p:cNvSpPr txBox="1"/>
          <p:nvPr>
            <p:ph type="body" idx="1"/>
          </p:nvPr>
        </p:nvSpPr>
        <p:spPr>
          <a:prstGeom prst="rect">
            <a:avLst/>
          </a:prstGeom>
        </p:spPr>
        <p:txBody>
          <a:bodyPr/>
          <a:lstStyle/>
          <a:p>
            <a:pPr/>
          </a:p>
        </p:txBody>
      </p:sp>
      <p:pic>
        <p:nvPicPr>
          <p:cNvPr id="238" name="pasted-movie.png" descr="pasted-movie.png"/>
          <p:cNvPicPr>
            <a:picLocks noChangeAspect="1"/>
          </p:cNvPicPr>
          <p:nvPr/>
        </p:nvPicPr>
        <p:blipFill>
          <a:blip r:embed="rId2">
            <a:extLst/>
          </a:blip>
          <a:stretch>
            <a:fillRect/>
          </a:stretch>
        </p:blipFill>
        <p:spPr>
          <a:xfrm>
            <a:off x="576140" y="1663915"/>
            <a:ext cx="23231720" cy="8207615"/>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افراد جوان و با اضافه وزن و چاق"/>
          <p:cNvSpPr txBox="1"/>
          <p:nvPr>
            <p:ph type="title"/>
          </p:nvPr>
        </p:nvSpPr>
        <p:spPr>
          <a:prstGeom prst="rect">
            <a:avLst/>
          </a:prstGeom>
        </p:spPr>
        <p:txBody>
          <a:bodyPr/>
          <a:lstStyle>
            <a:lvl1pPr rtl="1">
              <a:defRPr/>
            </a:lvl1pPr>
          </a:lstStyle>
          <a:p>
            <a:pPr/>
            <a:r>
              <a:t>افراد جوان و با اضافه وزن و چاق</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 name="pasted-movie.png" descr="pasted-movie.png"/>
          <p:cNvPicPr>
            <a:picLocks noChangeAspect="1"/>
          </p:cNvPicPr>
          <p:nvPr/>
        </p:nvPicPr>
        <p:blipFill>
          <a:blip r:embed="rId2">
            <a:extLst/>
          </a:blip>
          <a:stretch>
            <a:fillRect/>
          </a:stretch>
        </p:blipFill>
        <p:spPr>
          <a:xfrm>
            <a:off x="3425428" y="1084004"/>
            <a:ext cx="17533144" cy="8766573"/>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Double-click to edit"/>
          <p:cNvSpPr txBox="1"/>
          <p:nvPr>
            <p:ph type="title"/>
          </p:nvPr>
        </p:nvSpPr>
        <p:spPr>
          <a:prstGeom prst="rect">
            <a:avLst/>
          </a:prstGeom>
        </p:spPr>
        <p:txBody>
          <a:bodyPr/>
          <a:lstStyle/>
          <a:p>
            <a:pPr/>
          </a:p>
        </p:txBody>
      </p:sp>
      <p:sp>
        <p:nvSpPr>
          <p:cNvPr id="243" name="Double-click to edit"/>
          <p:cNvSpPr txBox="1"/>
          <p:nvPr>
            <p:ph type="body" idx="1"/>
          </p:nvPr>
        </p:nvSpPr>
        <p:spPr>
          <a:prstGeom prst="rect">
            <a:avLst/>
          </a:prstGeom>
        </p:spPr>
        <p:txBody>
          <a:bodyPr/>
          <a:lstStyle/>
          <a:p>
            <a:pPr/>
          </a:p>
        </p:txBody>
      </p:sp>
      <p:pic>
        <p:nvPicPr>
          <p:cNvPr id="244" name="pasted-movie.png" descr="pasted-movie.png"/>
          <p:cNvPicPr>
            <a:picLocks noChangeAspect="1"/>
          </p:cNvPicPr>
          <p:nvPr/>
        </p:nvPicPr>
        <p:blipFill>
          <a:blip r:embed="rId2">
            <a:extLst/>
          </a:blip>
          <a:stretch>
            <a:fillRect/>
          </a:stretch>
        </p:blipFill>
        <p:spPr>
          <a:xfrm>
            <a:off x="4501452" y="457696"/>
            <a:ext cx="15381096" cy="11957509"/>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6" name="pasted-movie.png" descr="pasted-movie.png"/>
          <p:cNvPicPr>
            <a:picLocks noChangeAspect="1"/>
          </p:cNvPicPr>
          <p:nvPr/>
        </p:nvPicPr>
        <p:blipFill>
          <a:blip r:embed="rId2">
            <a:extLst/>
          </a:blip>
          <a:stretch>
            <a:fillRect/>
          </a:stretch>
        </p:blipFill>
        <p:spPr>
          <a:xfrm>
            <a:off x="4624159" y="227107"/>
            <a:ext cx="15135682" cy="12941748"/>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8" name="pasted-movie.png" descr="pasted-movie.png"/>
          <p:cNvPicPr>
            <a:picLocks noChangeAspect="1"/>
          </p:cNvPicPr>
          <p:nvPr/>
        </p:nvPicPr>
        <p:blipFill>
          <a:blip r:embed="rId2">
            <a:extLst/>
          </a:blip>
          <a:stretch>
            <a:fillRect/>
          </a:stretch>
        </p:blipFill>
        <p:spPr>
          <a:xfrm>
            <a:off x="5879355" y="545355"/>
            <a:ext cx="12625290" cy="1262529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0" name="pasted-movie.png" descr="pasted-movie.png"/>
          <p:cNvPicPr>
            <a:picLocks noChangeAspect="1"/>
          </p:cNvPicPr>
          <p:nvPr/>
        </p:nvPicPr>
        <p:blipFill>
          <a:blip r:embed="rId2">
            <a:extLst/>
          </a:blip>
          <a:stretch>
            <a:fillRect/>
          </a:stretch>
        </p:blipFill>
        <p:spPr>
          <a:xfrm>
            <a:off x="1540857" y="1938689"/>
            <a:ext cx="12907520" cy="8747953"/>
          </a:xfrm>
          <a:prstGeom prst="rect">
            <a:avLst/>
          </a:prstGeom>
          <a:ln w="12700">
            <a:miter lim="400000"/>
          </a:ln>
        </p:spPr>
      </p:pic>
      <p:pic>
        <p:nvPicPr>
          <p:cNvPr id="251" name="pasted-movie.png" descr="pasted-movie.png"/>
          <p:cNvPicPr>
            <a:picLocks noChangeAspect="1"/>
          </p:cNvPicPr>
          <p:nvPr/>
        </p:nvPicPr>
        <p:blipFill>
          <a:blip r:embed="rId3">
            <a:extLst/>
          </a:blip>
          <a:stretch>
            <a:fillRect/>
          </a:stretch>
        </p:blipFill>
        <p:spPr>
          <a:xfrm>
            <a:off x="9841405" y="1294521"/>
            <a:ext cx="14835945" cy="11126958"/>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3" name="pasted-movie.png" descr="pasted-movie.png"/>
          <p:cNvPicPr>
            <a:picLocks noChangeAspect="1"/>
          </p:cNvPicPr>
          <p:nvPr/>
        </p:nvPicPr>
        <p:blipFill>
          <a:blip r:embed="rId2">
            <a:extLst/>
          </a:blip>
          <a:stretch>
            <a:fillRect/>
          </a:stretch>
        </p:blipFill>
        <p:spPr>
          <a:xfrm>
            <a:off x="4066680" y="280622"/>
            <a:ext cx="16250640" cy="12646756"/>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5" name="pasted-movie.png" descr="pasted-movie.png"/>
          <p:cNvPicPr>
            <a:picLocks noChangeAspect="1"/>
          </p:cNvPicPr>
          <p:nvPr/>
        </p:nvPicPr>
        <p:blipFill>
          <a:blip r:embed="rId2">
            <a:extLst/>
          </a:blip>
          <a:stretch>
            <a:fillRect/>
          </a:stretch>
        </p:blipFill>
        <p:spPr>
          <a:xfrm>
            <a:off x="4676513" y="292625"/>
            <a:ext cx="15030974" cy="12623879"/>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7" name="pasted-movie.png" descr="pasted-movie.png"/>
          <p:cNvPicPr>
            <a:picLocks noChangeAspect="1"/>
          </p:cNvPicPr>
          <p:nvPr/>
        </p:nvPicPr>
        <p:blipFill>
          <a:blip r:embed="rId2">
            <a:extLst/>
          </a:blip>
          <a:stretch>
            <a:fillRect/>
          </a:stretch>
        </p:blipFill>
        <p:spPr>
          <a:xfrm>
            <a:off x="3633951" y="326525"/>
            <a:ext cx="17116098" cy="11858068"/>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Double-click to edit"/>
          <p:cNvSpPr txBox="1"/>
          <p:nvPr>
            <p:ph type="title"/>
          </p:nvPr>
        </p:nvSpPr>
        <p:spPr>
          <a:prstGeom prst="rect">
            <a:avLst/>
          </a:prstGeom>
        </p:spPr>
        <p:txBody>
          <a:bodyPr/>
          <a:lstStyle/>
          <a:p>
            <a:pPr/>
          </a:p>
        </p:txBody>
      </p:sp>
      <p:sp>
        <p:nvSpPr>
          <p:cNvPr id="260" name="Double-click to edit"/>
          <p:cNvSpPr txBox="1"/>
          <p:nvPr>
            <p:ph type="body" idx="1"/>
          </p:nvPr>
        </p:nvSpPr>
        <p:spPr>
          <a:prstGeom prst="rect">
            <a:avLst/>
          </a:prstGeom>
        </p:spPr>
        <p:txBody>
          <a:bodyPr/>
          <a:lstStyle/>
          <a:p>
            <a:pPr/>
          </a:p>
        </p:txBody>
      </p:sp>
      <p:pic>
        <p:nvPicPr>
          <p:cNvPr id="261" name="pasted-movie.png" descr="pasted-movie.png"/>
          <p:cNvPicPr>
            <a:picLocks noChangeAspect="1"/>
          </p:cNvPicPr>
          <p:nvPr/>
        </p:nvPicPr>
        <p:blipFill>
          <a:blip r:embed="rId2">
            <a:extLst/>
          </a:blip>
          <a:stretch>
            <a:fillRect/>
          </a:stretch>
        </p:blipFill>
        <p:spPr>
          <a:xfrm>
            <a:off x="6233170" y="-22932"/>
            <a:ext cx="12615043" cy="13761864"/>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Double-click to edit"/>
          <p:cNvSpPr txBox="1"/>
          <p:nvPr>
            <p:ph type="title"/>
          </p:nvPr>
        </p:nvSpPr>
        <p:spPr>
          <a:prstGeom prst="rect">
            <a:avLst/>
          </a:prstGeom>
        </p:spPr>
        <p:txBody>
          <a:bodyPr/>
          <a:lstStyle/>
          <a:p>
            <a:pPr/>
          </a:p>
        </p:txBody>
      </p:sp>
      <p:sp>
        <p:nvSpPr>
          <p:cNvPr id="264" name="Double-click to edit"/>
          <p:cNvSpPr txBox="1"/>
          <p:nvPr>
            <p:ph type="body" idx="1"/>
          </p:nvPr>
        </p:nvSpPr>
        <p:spPr>
          <a:prstGeom prst="rect">
            <a:avLst/>
          </a:prstGeom>
        </p:spPr>
        <p:txBody>
          <a:bodyPr/>
          <a:lstStyle/>
          <a:p>
            <a:pPr/>
          </a:p>
        </p:txBody>
      </p:sp>
      <p:pic>
        <p:nvPicPr>
          <p:cNvPr id="265" name="pasted-movie.png" descr="pasted-movie.png"/>
          <p:cNvPicPr>
            <a:picLocks noChangeAspect="1"/>
          </p:cNvPicPr>
          <p:nvPr/>
        </p:nvPicPr>
        <p:blipFill>
          <a:blip r:embed="rId2">
            <a:extLst/>
          </a:blip>
          <a:stretch>
            <a:fillRect/>
          </a:stretch>
        </p:blipFill>
        <p:spPr>
          <a:xfrm>
            <a:off x="5879055" y="-28849"/>
            <a:ext cx="12625890" cy="13773698"/>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Double-click to edit"/>
          <p:cNvSpPr txBox="1"/>
          <p:nvPr>
            <p:ph type="title"/>
          </p:nvPr>
        </p:nvSpPr>
        <p:spPr>
          <a:prstGeom prst="rect">
            <a:avLst/>
          </a:prstGeom>
        </p:spPr>
        <p:txBody>
          <a:bodyPr/>
          <a:lstStyle/>
          <a:p>
            <a:pPr/>
          </a:p>
        </p:txBody>
      </p:sp>
      <p:sp>
        <p:nvSpPr>
          <p:cNvPr id="268" name="Double-click to edit"/>
          <p:cNvSpPr txBox="1"/>
          <p:nvPr>
            <p:ph type="body" idx="1"/>
          </p:nvPr>
        </p:nvSpPr>
        <p:spPr>
          <a:prstGeom prst="rect">
            <a:avLst/>
          </a:prstGeom>
        </p:spPr>
        <p:txBody>
          <a:bodyPr/>
          <a:lstStyle/>
          <a:p>
            <a:pPr/>
          </a:p>
        </p:txBody>
      </p:sp>
      <p:pic>
        <p:nvPicPr>
          <p:cNvPr id="269" name="pasted-movie.png" descr="pasted-movie.png"/>
          <p:cNvPicPr>
            <a:picLocks noChangeAspect="1"/>
          </p:cNvPicPr>
          <p:nvPr/>
        </p:nvPicPr>
        <p:blipFill>
          <a:blip r:embed="rId2">
            <a:extLst/>
          </a:blip>
          <a:stretch>
            <a:fillRect/>
          </a:stretch>
        </p:blipFill>
        <p:spPr>
          <a:xfrm>
            <a:off x="1689100" y="415234"/>
            <a:ext cx="21005800" cy="10419639"/>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7" name="pasted-movie.png" descr="pasted-movie.png"/>
          <p:cNvPicPr>
            <a:picLocks noChangeAspect="1"/>
          </p:cNvPicPr>
          <p:nvPr/>
        </p:nvPicPr>
        <p:blipFill>
          <a:blip r:embed="rId2">
            <a:extLst/>
          </a:blip>
          <a:stretch>
            <a:fillRect/>
          </a:stretch>
        </p:blipFill>
        <p:spPr>
          <a:xfrm>
            <a:off x="1930766" y="1715398"/>
            <a:ext cx="20522468" cy="8208988"/>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1" name="pasted-movie.png" descr="pasted-movie.png"/>
          <p:cNvPicPr>
            <a:picLocks noChangeAspect="1"/>
          </p:cNvPicPr>
          <p:nvPr/>
        </p:nvPicPr>
        <p:blipFill>
          <a:blip r:embed="rId2">
            <a:extLst/>
          </a:blip>
          <a:stretch>
            <a:fillRect/>
          </a:stretch>
        </p:blipFill>
        <p:spPr>
          <a:xfrm>
            <a:off x="3260431" y="3251238"/>
            <a:ext cx="17009655" cy="4750973"/>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3" name="pasted-movie.png" descr="pasted-movie.png"/>
          <p:cNvPicPr>
            <a:picLocks noChangeAspect="1"/>
          </p:cNvPicPr>
          <p:nvPr/>
        </p:nvPicPr>
        <p:blipFill>
          <a:blip r:embed="rId2">
            <a:extLst/>
          </a:blip>
          <a:stretch>
            <a:fillRect/>
          </a:stretch>
        </p:blipFill>
        <p:spPr>
          <a:xfrm>
            <a:off x="289955" y="334845"/>
            <a:ext cx="23804090" cy="11546169"/>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View of beach and sea from a grassy sand dune" descr="View of beach and sea from a grassy sand dune"/>
          <p:cNvPicPr>
            <a:picLocks noChangeAspect="1"/>
          </p:cNvPicPr>
          <p:nvPr>
            <p:ph type="pic" idx="21"/>
          </p:nvPr>
        </p:nvPicPr>
        <p:blipFill>
          <a:blip r:embed="rId2">
            <a:extLst/>
          </a:blip>
          <a:srcRect l="207" t="7780" r="207" b="8195"/>
          <a:stretch>
            <a:fillRect/>
          </a:stretch>
        </p:blipFill>
        <p:spPr>
          <a:xfrm>
            <a:off x="0" y="0"/>
            <a:ext cx="24384000" cy="13716000"/>
          </a:xfrm>
          <a:prstGeom prst="rect">
            <a:avLst/>
          </a:prstGeom>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Prevention and education"/>
          <p:cNvSpPr txBox="1"/>
          <p:nvPr>
            <p:ph type="title"/>
          </p:nvPr>
        </p:nvSpPr>
        <p:spPr>
          <a:prstGeom prst="rect">
            <a:avLst/>
          </a:prstGeom>
        </p:spPr>
        <p:txBody>
          <a:bodyPr/>
          <a:lstStyle/>
          <a:p>
            <a:pPr/>
            <a:r>
              <a:t>Prevention and education</a:t>
            </a:r>
          </a:p>
        </p:txBody>
      </p:sp>
      <p:sp>
        <p:nvSpPr>
          <p:cNvPr id="278" name="Double-click to edit"/>
          <p:cNvSpPr txBox="1"/>
          <p:nvPr>
            <p:ph type="body"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Double-click to edit"/>
          <p:cNvSpPr txBox="1"/>
          <p:nvPr>
            <p:ph type="title"/>
          </p:nvPr>
        </p:nvSpPr>
        <p:spPr>
          <a:prstGeom prst="rect">
            <a:avLst/>
          </a:prstGeom>
        </p:spPr>
        <p:txBody>
          <a:bodyPr/>
          <a:lstStyle/>
          <a:p>
            <a:pPr/>
          </a:p>
        </p:txBody>
      </p:sp>
      <p:sp>
        <p:nvSpPr>
          <p:cNvPr id="281" name="Epidemiological studies have demonstrated an inverse relationship between physical activity and physical fitness and level of BP and hypertension.…"/>
          <p:cNvSpPr txBox="1"/>
          <p:nvPr>
            <p:ph type="body" idx="1"/>
          </p:nvPr>
        </p:nvSpPr>
        <p:spPr>
          <a:prstGeom prst="rect">
            <a:avLst/>
          </a:prstGeom>
        </p:spPr>
        <p:txBody>
          <a:bodyPr/>
          <a:lstStyle/>
          <a:p>
            <a:pPr marL="515937" indent="-515937" defTabSz="457200">
              <a:spcBef>
                <a:spcPts val="0"/>
              </a:spcBef>
              <a:defRPr sz="3900">
                <a:latin typeface="Times Roman"/>
                <a:ea typeface="Times Roman"/>
                <a:cs typeface="Times Roman"/>
                <a:sym typeface="Times Roman"/>
              </a:defRPr>
            </a:pPr>
            <a:r>
              <a:t>Epidemiological studies have demonstrated an inverse relationship between physical activity and physical fitness and level of BP and hypertension.</a:t>
            </a:r>
          </a:p>
          <a:p>
            <a:pPr marL="515937" indent="-515937" defTabSz="457200">
              <a:spcBef>
                <a:spcPts val="0"/>
              </a:spcBef>
              <a:defRPr sz="3900">
                <a:latin typeface="Times Roman"/>
                <a:ea typeface="Times Roman"/>
                <a:cs typeface="Times Roman"/>
                <a:sym typeface="Times Roman"/>
              </a:defRPr>
            </a:pPr>
            <a:r>
              <a:t>Even modest levels of physical activity have been associated with a decrease in the risk of incident hypertension</a:t>
            </a:r>
          </a:p>
          <a:p>
            <a:pPr marL="515937" indent="-515937" defTabSz="457200">
              <a:spcBef>
                <a:spcPts val="0"/>
              </a:spcBef>
              <a:defRPr sz="3900">
                <a:latin typeface="Times Roman"/>
                <a:ea typeface="Times Roman"/>
                <a:cs typeface="Times Roman"/>
                <a:sym typeface="Times Roman"/>
              </a:defRPr>
            </a:pPr>
            <a:r>
              <a:t>Physical fitness, measured objectively by graded exercise testing, attenuates the rise of BP with age and prevents the development of hypertension.</a:t>
            </a:r>
          </a:p>
          <a:p>
            <a:pPr marL="515937" indent="-515937" defTabSz="457200">
              <a:spcBef>
                <a:spcPts val="0"/>
              </a:spcBef>
              <a:defRPr sz="3900">
                <a:latin typeface="Times Roman"/>
                <a:ea typeface="Times Roman"/>
                <a:cs typeface="Times Roman"/>
                <a:sym typeface="Times Roman"/>
              </a:defRPr>
            </a:pPr>
            <a:r>
              <a:t>In the CARDIA (Coronary Artery Risk Development in Young Adults) study, physical fitness measured at 18 to 30 years of age in the upper 2 deciles of an otherwise healthy population was associated with one third the risk of developing hypertension 15 years later, and one half the risk after adjustment for body mass index, as compared with the lowest quintile.</a:t>
            </a:r>
          </a:p>
          <a:p>
            <a:pPr marL="515937" indent="-515937" defTabSz="457200">
              <a:spcBef>
                <a:spcPts val="0"/>
              </a:spcBef>
              <a:defRPr sz="3900">
                <a:latin typeface="Times Roman"/>
                <a:ea typeface="Times Roman"/>
                <a:cs typeface="Times Roman"/>
                <a:sym typeface="Times Roman"/>
              </a:defRPr>
            </a:pPr>
            <a:r>
              <a:t>In a cohort of men 20 to 90 years of age who were followed longitudinally for 3 to 28 years, higher physical fitness decreased the rate of rise in SBP over time and delayed the time to onset of hypertension</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Double-click to edit"/>
          <p:cNvSpPr txBox="1"/>
          <p:nvPr>
            <p:ph type="title"/>
          </p:nvPr>
        </p:nvSpPr>
        <p:spPr>
          <a:prstGeom prst="rect">
            <a:avLst/>
          </a:prstGeom>
        </p:spPr>
        <p:txBody>
          <a:bodyPr/>
          <a:lstStyle/>
          <a:p>
            <a:pPr/>
          </a:p>
        </p:txBody>
      </p:sp>
      <p:sp>
        <p:nvSpPr>
          <p:cNvPr id="284" name="Double-click to edit"/>
          <p:cNvSpPr txBox="1"/>
          <p:nvPr>
            <p:ph type="body"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Double-click to edit"/>
          <p:cNvSpPr txBox="1"/>
          <p:nvPr>
            <p:ph type="title"/>
          </p:nvPr>
        </p:nvSpPr>
        <p:spPr>
          <a:prstGeom prst="rect">
            <a:avLst/>
          </a:prstGeom>
        </p:spPr>
        <p:txBody>
          <a:bodyPr/>
          <a:lstStyle/>
          <a:p>
            <a:pPr/>
          </a:p>
        </p:txBody>
      </p:sp>
      <p:sp>
        <p:nvSpPr>
          <p:cNvPr id="287" name="Double-click to edit"/>
          <p:cNvSpPr txBox="1"/>
          <p:nvPr>
            <p:ph type="body"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Double-click to edit"/>
          <p:cNvSpPr txBox="1"/>
          <p:nvPr>
            <p:ph type="title"/>
          </p:nvPr>
        </p:nvSpPr>
        <p:spPr>
          <a:prstGeom prst="rect">
            <a:avLst/>
          </a:prstGeom>
        </p:spPr>
        <p:txBody>
          <a:bodyPr/>
          <a:lstStyle/>
          <a:p>
            <a:pPr/>
          </a:p>
        </p:txBody>
      </p:sp>
      <p:sp>
        <p:nvSpPr>
          <p:cNvPr id="290" name="Epidemiological studies, including the Framingham Heart Study and the Nurses’ Health Study, have consistently identified a direct relationship between body mass index and BP that is continuous and almost linear, with no evidence of a threshold.…"/>
          <p:cNvSpPr txBox="1"/>
          <p:nvPr>
            <p:ph type="body" idx="1"/>
          </p:nvPr>
        </p:nvSpPr>
        <p:spPr>
          <a:prstGeom prst="rect">
            <a:avLst/>
          </a:prstGeom>
        </p:spPr>
        <p:txBody>
          <a:bodyPr/>
          <a:lstStyle/>
          <a:p>
            <a:pPr marL="515937" indent="-515937" defTabSz="457200">
              <a:spcBef>
                <a:spcPts val="0"/>
              </a:spcBef>
              <a:defRPr sz="3900">
                <a:latin typeface="Times Roman"/>
                <a:ea typeface="Times Roman"/>
                <a:cs typeface="Times Roman"/>
                <a:sym typeface="Times Roman"/>
              </a:defRPr>
            </a:pPr>
            <a:r>
              <a:t>Epidemiological studies, including the Framingham Heart Study and the Nurses’ Health Study, have consistently identified a direct relationship between body mass index and BP that is continuous and almost linear, with no evidence of a threshold.</a:t>
            </a:r>
          </a:p>
          <a:p>
            <a:pPr marL="515937" indent="-515937" defTabSz="457200">
              <a:spcBef>
                <a:spcPts val="0"/>
              </a:spcBef>
              <a:defRPr sz="3900">
                <a:latin typeface="Times Roman"/>
                <a:ea typeface="Times Roman"/>
                <a:cs typeface="Times Roman"/>
                <a:sym typeface="Times Roman"/>
              </a:defRPr>
            </a:pPr>
            <a:r>
              <a:t>The relationship with BP is even stronger for waist-to-hip ratio and computed tomographic measures of central fat distribution.</a:t>
            </a:r>
          </a:p>
          <a:p>
            <a:pPr marL="515937" indent="-515937" defTabSz="457200">
              <a:spcBef>
                <a:spcPts val="0"/>
              </a:spcBef>
              <a:defRPr sz="3900">
                <a:latin typeface="Times Roman"/>
                <a:ea typeface="Times Roman"/>
                <a:cs typeface="Times Roman"/>
                <a:sym typeface="Times Roman"/>
              </a:defRPr>
            </a:pPr>
            <a:r>
              <a:t>Attributable risk estimates from the Nurses’ Health Study suggest that obesity may be responsible for about 40% of hypertension, and in the Framingham Offspring Study, the corresponding estimates were even higher (78% in men and 65% in women)</a:t>
            </a:r>
          </a:p>
          <a:p>
            <a:pPr marL="515937" indent="-515937" defTabSz="457200">
              <a:spcBef>
                <a:spcPts val="0"/>
              </a:spcBef>
              <a:defRPr sz="3900">
                <a:latin typeface="Times Roman"/>
                <a:ea typeface="Times Roman"/>
                <a:cs typeface="Times Roman"/>
                <a:sym typeface="Times Roman"/>
              </a:defRPr>
            </a:pPr>
            <a:r>
              <a:t>The relationship between obesity at a young age and change in obesity status over time is strongly related to future risk of hypertension. In combined data from 4 longitudinal studies begun in adolescence with repeat examination in young adulthood to early middle age, being obese continuously or acquiring obesity was associated with a relative risk of 2.7 for developing hypertension. Becoming normal weight reduced the risk of developing hypertension to a level similar to those who had never been obese.</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Double-click to edit"/>
          <p:cNvSpPr txBox="1"/>
          <p:nvPr>
            <p:ph type="title"/>
          </p:nvPr>
        </p:nvSpPr>
        <p:spPr>
          <a:prstGeom prst="rect">
            <a:avLst/>
          </a:prstGeom>
        </p:spPr>
        <p:txBody>
          <a:bodyPr/>
          <a:lstStyle/>
          <a:p>
            <a:pPr/>
          </a:p>
        </p:txBody>
      </p:sp>
      <p:sp>
        <p:nvSpPr>
          <p:cNvPr id="293" name="Obstructive sleep apnea is a common chronic condition characterized by recurrent collapse of upper airways during sleep, inducing intermittent episodes of apnea/hypopnea, hypoxemia, and sleep disruption.…"/>
          <p:cNvSpPr txBox="1"/>
          <p:nvPr>
            <p:ph type="body" idx="1"/>
          </p:nvPr>
        </p:nvSpPr>
        <p:spPr>
          <a:prstGeom prst="rect">
            <a:avLst/>
          </a:prstGeom>
        </p:spPr>
        <p:txBody>
          <a:bodyPr/>
          <a:lstStyle/>
          <a:p>
            <a:pPr marL="0" indent="0" defTabSz="457200">
              <a:spcBef>
                <a:spcPts val="0"/>
              </a:spcBef>
              <a:buSzTx/>
              <a:buNone/>
              <a:defRPr sz="4000">
                <a:latin typeface="Times Roman"/>
                <a:ea typeface="Times Roman"/>
                <a:cs typeface="Times Roman"/>
                <a:sym typeface="Times Roman"/>
              </a:defRPr>
            </a:pPr>
            <a:r>
              <a:t>Obstructive sleep apnea is a common chronic condition characterized by recurrent collapse of upper airways during sleep, inducing intermittent episodes of apnea/hypopnea, hypoxemia, and sleep disruption.</a:t>
            </a:r>
          </a:p>
          <a:p>
            <a:pPr marL="0" indent="0" defTabSz="457200">
              <a:spcBef>
                <a:spcPts val="0"/>
              </a:spcBef>
              <a:buSzTx/>
              <a:buNone/>
              <a:defRPr sz="4000">
                <a:latin typeface="Times Roman"/>
                <a:ea typeface="Times Roman"/>
                <a:cs typeface="Times Roman"/>
                <a:sym typeface="Times Roman"/>
              </a:defRPr>
            </a:pPr>
            <a:r>
              <a:t>Obstructive sleep apnea is a risk factor for several CVDs, including hypertension, coronary and cerebrovascular diseases, HF, and AF (S5.4.4-6—S5.4.4-9). Observational studies have shown that the presence of obstructive sleep apnea is associated with increased risk of incident hypertension</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Double-click to edit"/>
          <p:cNvSpPr txBox="1"/>
          <p:nvPr>
            <p:ph type="title"/>
          </p:nvPr>
        </p:nvSpPr>
        <p:spPr>
          <a:prstGeom prst="rect">
            <a:avLst/>
          </a:prstGeom>
        </p:spPr>
        <p:txBody>
          <a:bodyPr/>
          <a:lstStyle/>
          <a:p>
            <a:pPr/>
          </a:p>
        </p:txBody>
      </p:sp>
      <p:sp>
        <p:nvSpPr>
          <p:cNvPr id="296" name="Nonpharmacological interventions are effective in lowering BP, with the most important interventions being weight loss (S6.2-1), the DASH (Dietary Approaches to Stop Hypertension) diet (S6.2-5—S6.2-7,S6.2-30), sodium reduction (S6.2-8—S6.2-12), potassium"/>
          <p:cNvSpPr txBox="1"/>
          <p:nvPr>
            <p:ph type="body" idx="1"/>
          </p:nvPr>
        </p:nvSpPr>
        <p:spPr>
          <a:prstGeom prst="rect">
            <a:avLst/>
          </a:prstGeom>
        </p:spPr>
        <p:txBody>
          <a:bodyPr/>
          <a:lstStyle/>
          <a:p>
            <a:pPr marL="0" indent="0" defTabSz="457200">
              <a:spcBef>
                <a:spcPts val="0"/>
              </a:spcBef>
              <a:buSzTx/>
              <a:buNone/>
              <a:defRPr sz="4000">
                <a:latin typeface="Times Roman"/>
                <a:ea typeface="Times Roman"/>
                <a:cs typeface="Times Roman"/>
                <a:sym typeface="Times Roman"/>
              </a:defRPr>
            </a:pPr>
            <a:r>
              <a:t>Nonpharmacological interventions are effective in lowering BP, with the most important interventions being weight loss (S6.2-1), the DASH (Dietary Approaches to Stop Hypertension) diet (S6.2-5—S6.2-7,S6.2-30), sodium reduction (S6.2-8—S6.2-12), potassium supplementation (S6.2-13,S6.2-17), increased physical activity (S6.2-18— S6.2-22,S6.2-31), and a reduction in alcohol consumption (S6.2-23,S6.2-24).</a:t>
            </a:r>
          </a:p>
          <a:p>
            <a:pPr marL="0" indent="0" defTabSz="457200">
              <a:spcBef>
                <a:spcPts val="0"/>
              </a:spcBef>
              <a:buSzTx/>
              <a:buNone/>
              <a:defRPr sz="4000">
                <a:latin typeface="Times Roman"/>
                <a:ea typeface="Times Roman"/>
                <a:cs typeface="Times Roman"/>
                <a:sym typeface="Times Roman"/>
              </a:defRPr>
            </a:pPr>
            <a:r>
              <a:t>Various other nonpharmacological interventions have been reported to lower BP, but the extent and/or quality of the supporting clinical trial experience is less persuasive. Such interventions include consumption of probiotics (S6.2-32,S6.2-33,S6.2-34); increased intake of protein (S6.2-35—S6.2-37), fiber (S6.2-38,S6.2-39), flaxseed (S6.2-40), or fish oil (S6.2-41); supplementation with calcium (S6.2-42,S6.2-43) or magnesium (S6.2-44,S6.2-45); and use of dietary patterns other than the DASH diet, including low-carbohydrate, vegetarian, and Mediterranean diets (S6.2-46—S6.2-49). 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pasted-movie.png" descr="pasted-movie.png"/>
          <p:cNvPicPr>
            <a:picLocks noChangeAspect="1"/>
          </p:cNvPicPr>
          <p:nvPr/>
        </p:nvPicPr>
        <p:blipFill>
          <a:blip r:embed="rId2">
            <a:extLst/>
          </a:blip>
          <a:stretch>
            <a:fillRect/>
          </a:stretch>
        </p:blipFill>
        <p:spPr>
          <a:xfrm>
            <a:off x="7905029" y="1169184"/>
            <a:ext cx="9335942" cy="10473759"/>
          </a:xfrm>
          <a:prstGeom prst="rect">
            <a:avLst/>
          </a:prstGeom>
          <a:ln w="12700">
            <a:miter lim="400000"/>
          </a:ln>
        </p:spPr>
      </p:pic>
      <p:pic>
        <p:nvPicPr>
          <p:cNvPr id="150" name="pasted-movie.png" descr="pasted-movie.png"/>
          <p:cNvPicPr>
            <a:picLocks noChangeAspect="1"/>
          </p:cNvPicPr>
          <p:nvPr/>
        </p:nvPicPr>
        <p:blipFill>
          <a:blip r:embed="rId3">
            <a:extLst/>
          </a:blip>
          <a:stretch>
            <a:fillRect/>
          </a:stretch>
        </p:blipFill>
        <p:spPr>
          <a:xfrm>
            <a:off x="11988800" y="2686050"/>
            <a:ext cx="11663402" cy="777074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268604 0.003197" origin="layout" pathEditMode="relative">
                                      <p:cBhvr>
                                        <p:cTn id="6" dur="1000" fill="hold"/>
                                        <p:tgtEl>
                                          <p:spTgt spid="149"/>
                                        </p:tgtEl>
                                        <p:attrNameLst>
                                          <p:attrName>ppt_x</p:attrName>
                                          <p:attrName>ppt_y</p:attrName>
                                        </p:attrNameLst>
                                      </p:cBhvr>
                                    </p:animMotion>
                                  </p:childTnLst>
                                </p:cTn>
                              </p:par>
                            </p:childTnLst>
                          </p:cTn>
                        </p:par>
                        <p:par>
                          <p:cTn id="7" fill="hold">
                            <p:stCondLst>
                              <p:cond delay="1000"/>
                            </p:stCondLst>
                            <p:childTnLst>
                              <p:par>
                                <p:cTn id="8" presetClass="entr" nodeType="afterEffect" presetSubtype="2" presetID="2" grpId="2" fill="hold">
                                  <p:stCondLst>
                                    <p:cond delay="0"/>
                                  </p:stCondLst>
                                  <p:iterate type="el" backwards="0">
                                    <p:tmAbs val="0"/>
                                  </p:iterate>
                                  <p:childTnLst>
                                    <p:set>
                                      <p:cBhvr>
                                        <p:cTn id="9" fill="hold"/>
                                        <p:tgtEl>
                                          <p:spTgt spid="150"/>
                                        </p:tgtEl>
                                        <p:attrNameLst>
                                          <p:attrName>style.visibility</p:attrName>
                                        </p:attrNameLst>
                                      </p:cBhvr>
                                      <p:to>
                                        <p:strVal val="visible"/>
                                      </p:to>
                                    </p:set>
                                    <p:anim calcmode="lin" valueType="num">
                                      <p:cBhvr>
                                        <p:cTn id="10" dur="1000" fill="hold"/>
                                        <p:tgtEl>
                                          <p:spTgt spid="150"/>
                                        </p:tgtEl>
                                        <p:attrNameLst>
                                          <p:attrName>ppt_x</p:attrName>
                                        </p:attrNameLst>
                                      </p:cBhvr>
                                      <p:tavLst>
                                        <p:tav tm="0">
                                          <p:val>
                                            <p:strVal val="1+#ppt_w/2"/>
                                          </p:val>
                                        </p:tav>
                                        <p:tav tm="100000">
                                          <p:val>
                                            <p:strVal val="#ppt_x"/>
                                          </p:val>
                                        </p:tav>
                                      </p:tavLst>
                                    </p:anim>
                                    <p:anim calcmode="lin" valueType="num">
                                      <p:cBhvr>
                                        <p:cTn id="11" dur="1000" fill="hold"/>
                                        <p:tgtEl>
                                          <p:spTgt spid="1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0" grpId="2"/>
    </p:bldLst>
  </p:timing>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Double-click to edit"/>
          <p:cNvSpPr txBox="1"/>
          <p:nvPr>
            <p:ph type="title"/>
          </p:nvPr>
        </p:nvSpPr>
        <p:spPr>
          <a:prstGeom prst="rect">
            <a:avLst/>
          </a:prstGeom>
        </p:spPr>
        <p:txBody>
          <a:bodyPr/>
          <a:lstStyle/>
          <a:p>
            <a:pPr/>
          </a:p>
        </p:txBody>
      </p:sp>
      <p:sp>
        <p:nvSpPr>
          <p:cNvPr id="299" name="Stress reduction is intuitively attractive but insufficiently proved (S6.2-51), as are several other interventions, including consumption of garlic (S6.2-52), dark chocolate (S6.2-53,S6.2-54), tea (S6.2- 55), or coffee (S6.2-56).…"/>
          <p:cNvSpPr txBox="1"/>
          <p:nvPr>
            <p:ph type="body" idx="1"/>
          </p:nvPr>
        </p:nvSpPr>
        <p:spPr>
          <a:prstGeom prst="rect">
            <a:avLst/>
          </a:prstGeom>
        </p:spPr>
        <p:txBody>
          <a:bodyPr/>
          <a:lstStyle/>
          <a:p>
            <a:pPr marL="0" indent="0" defTabSz="457200">
              <a:spcBef>
                <a:spcPts val="0"/>
              </a:spcBef>
              <a:buSzTx/>
              <a:buNone/>
              <a:defRPr sz="4000">
                <a:latin typeface="Times Roman"/>
                <a:ea typeface="Times Roman"/>
                <a:cs typeface="Times Roman"/>
                <a:sym typeface="Times Roman"/>
              </a:defRPr>
            </a:pPr>
            <a:r>
              <a:t>Stress reduction is intuitively attractive but insufficiently proved (S6.2-51), as are several other interventions, including consumption of garlic (S6.2-52), dark chocolate (S6.2-53,S6.2-54), tea (S6.2- 55), or coffee (S6.2-56).</a:t>
            </a:r>
          </a:p>
          <a:p>
            <a:pPr marL="0" indent="0" defTabSz="457200">
              <a:spcBef>
                <a:spcPts val="0"/>
              </a:spcBef>
              <a:buSzTx/>
              <a:buNone/>
              <a:defRPr sz="4000">
                <a:latin typeface="Times Roman"/>
                <a:ea typeface="Times Roman"/>
                <a:cs typeface="Times Roman"/>
                <a:sym typeface="Times Roman"/>
              </a:defRPr>
            </a:pPr>
            <a:r>
              <a:t>Behavioral therapies, including guided breathing, yoga, transcendental meditation, and biofeedback, lack strong evidence for their long-term BPlowering effect (S6.2-51,S6.2-57—S6.2-61).</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1" name="View of beach and sea from a grassy sand dune" descr="View of beach and sea from a grassy sand dune"/>
          <p:cNvPicPr>
            <a:picLocks noChangeAspect="1"/>
          </p:cNvPicPr>
          <p:nvPr>
            <p:ph type="pic" idx="21"/>
          </p:nvPr>
        </p:nvPicPr>
        <p:blipFill>
          <a:blip r:embed="rId2">
            <a:extLst/>
          </a:blip>
          <a:srcRect l="1349" t="0" r="1349" b="0"/>
          <a:stretch>
            <a:fillRect/>
          </a:stretch>
        </p:blipFill>
        <p:spPr>
          <a:xfrm>
            <a:off x="0" y="0"/>
            <a:ext cx="24384000" cy="13716000"/>
          </a:xfrm>
          <a:prstGeom prst="rect">
            <a:avLst/>
          </a:prstGeom>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Double-click to edit"/>
          <p:cNvSpPr txBox="1"/>
          <p:nvPr>
            <p:ph type="title"/>
          </p:nvPr>
        </p:nvSpPr>
        <p:spPr>
          <a:prstGeom prst="rect">
            <a:avLst/>
          </a:prstGeom>
        </p:spPr>
        <p:txBody>
          <a:bodyPr/>
          <a:lstStyle/>
          <a:p>
            <a:pPr/>
          </a:p>
        </p:txBody>
      </p:sp>
      <p:sp>
        <p:nvSpPr>
          <p:cNvPr id="304" name="The nonpharmacological interventions presented in Table 15 may be sufficient to prevent hypertension and meet goal BP in managing patients with stage 1 hypertension, and they are an integral part of the management of persons with stage 2 hypertension. To"/>
          <p:cNvSpPr txBox="1"/>
          <p:nvPr>
            <p:ph type="body" idx="1"/>
          </p:nvPr>
        </p:nvSpPr>
        <p:spPr>
          <a:prstGeom prst="rect">
            <a:avLst/>
          </a:prstGeom>
        </p:spPr>
        <p:txBody>
          <a:bodyPr/>
          <a:lstStyle>
            <a:lvl1pPr marL="0" indent="0" defTabSz="457200">
              <a:spcBef>
                <a:spcPts val="0"/>
              </a:spcBef>
              <a:buSzTx/>
              <a:buNone/>
              <a:defRPr sz="4000">
                <a:latin typeface="Times Roman"/>
                <a:ea typeface="Times Roman"/>
                <a:cs typeface="Times Roman"/>
                <a:sym typeface="Times Roman"/>
              </a:defRPr>
            </a:lvl1pPr>
          </a:lstStyle>
          <a:p>
            <a:pPr/>
            <a:r>
              <a:t>The nonpharmacological interventions presented in Table 15 may be sufficient to prevent hypertension and meet goal BP in managing patients with stage 1 hypertension, and they are an integral part of the management of persons with stage 2 hypertension. To a lesser extent, the Mediterranean diet (S6.2-49,S6.2-63) (which incorporates the basics of healthy eating but emphasizes consumption of legumes and monounsaturated fat, avoidance of red meats, and moderate intake of wine) has been effective in reducing BP, as well as improving lipid profile.</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Double-click to edit"/>
          <p:cNvSpPr txBox="1"/>
          <p:nvPr>
            <p:ph type="title"/>
          </p:nvPr>
        </p:nvSpPr>
        <p:spPr>
          <a:prstGeom prst="rect">
            <a:avLst/>
          </a:prstGeom>
        </p:spPr>
        <p:txBody>
          <a:bodyPr/>
          <a:lstStyle/>
          <a:p>
            <a:pPr/>
          </a:p>
        </p:txBody>
      </p:sp>
      <p:sp>
        <p:nvSpPr>
          <p:cNvPr id="307" name="Double-click to edit"/>
          <p:cNvSpPr txBox="1"/>
          <p:nvPr>
            <p:ph type="body"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Double-click to edit"/>
          <p:cNvSpPr txBox="1"/>
          <p:nvPr>
            <p:ph type="title"/>
          </p:nvPr>
        </p:nvSpPr>
        <p:spPr>
          <a:prstGeom prst="rect">
            <a:avLst/>
          </a:prstGeom>
        </p:spPr>
        <p:txBody>
          <a:bodyPr/>
          <a:lstStyle/>
          <a:p>
            <a:pPr/>
          </a:p>
        </p:txBody>
      </p:sp>
      <p:sp>
        <p:nvSpPr>
          <p:cNvPr id="310" name="Double-click to edit"/>
          <p:cNvSpPr txBox="1"/>
          <p:nvPr>
            <p:ph type="body"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Double-click to edit"/>
          <p:cNvSpPr txBox="1"/>
          <p:nvPr>
            <p:ph type="title"/>
          </p:nvPr>
        </p:nvSpPr>
        <p:spPr>
          <a:prstGeom prst="rect">
            <a:avLst/>
          </a:prstGeom>
        </p:spPr>
        <p:txBody>
          <a:bodyPr/>
          <a:lstStyle/>
          <a:p>
            <a:pPr/>
          </a:p>
        </p:txBody>
      </p:sp>
      <p:sp>
        <p:nvSpPr>
          <p:cNvPr id="313" name="balancing caloric intake with caloric expenditure.…"/>
          <p:cNvSpPr txBox="1"/>
          <p:nvPr>
            <p:ph type="body" idx="1"/>
          </p:nvPr>
        </p:nvSpPr>
        <p:spPr>
          <a:xfrm>
            <a:off x="1689100" y="2597509"/>
            <a:ext cx="21005800" cy="9296401"/>
          </a:xfrm>
          <a:prstGeom prst="rect">
            <a:avLst/>
          </a:prstGeom>
        </p:spPr>
        <p:txBody>
          <a:bodyPr/>
          <a:lstStyle/>
          <a:p>
            <a:pPr marL="0" indent="0" defTabSz="457200">
              <a:spcBef>
                <a:spcPts val="0"/>
              </a:spcBef>
              <a:buSzTx/>
              <a:buNone/>
              <a:defRPr sz="5000">
                <a:latin typeface="Times Roman"/>
                <a:ea typeface="Times Roman"/>
                <a:cs typeface="Times Roman"/>
                <a:sym typeface="Times Roman"/>
              </a:defRPr>
            </a:pPr>
            <a:r>
              <a:t>balancing caloric intake with caloric expenditure.</a:t>
            </a:r>
          </a:p>
          <a:p>
            <a:pPr marL="0" indent="0" defTabSz="457200">
              <a:spcBef>
                <a:spcPts val="0"/>
              </a:spcBef>
              <a:buSzTx/>
              <a:buNone/>
              <a:defRPr sz="5000">
                <a:latin typeface="Times Roman"/>
                <a:ea typeface="Times Roman"/>
                <a:cs typeface="Times Roman"/>
                <a:sym typeface="Times Roman"/>
              </a:defRPr>
            </a:pPr>
            <a:r>
              <a:t>participate in comprehensive lifestyle programs of $6 months’ duration</a:t>
            </a:r>
          </a:p>
          <a:p>
            <a:pPr marL="0" indent="0" defTabSz="457200">
              <a:spcBef>
                <a:spcPts val="0"/>
              </a:spcBef>
              <a:buSzTx/>
              <a:buNone/>
              <a:defRPr sz="5000">
                <a:latin typeface="Times Roman"/>
                <a:ea typeface="Times Roman"/>
                <a:cs typeface="Times Roman"/>
                <a:sym typeface="Times Roman"/>
              </a:defRPr>
            </a:pPr>
            <a:r>
              <a:t>adhering to a low-calorie diet (800 to 1,500 kcal/day) and increased physical activity</a:t>
            </a:r>
          </a:p>
          <a:p>
            <a:pPr marL="0" indent="0" defTabSz="457200">
              <a:spcBef>
                <a:spcPts val="0"/>
              </a:spcBef>
              <a:buSzTx/>
              <a:buNone/>
              <a:defRPr sz="5000">
                <a:latin typeface="Times Roman"/>
                <a:ea typeface="Times Roman"/>
                <a:cs typeface="Times Roman"/>
                <a:sym typeface="Times Roman"/>
              </a:defRPr>
            </a:pPr>
            <a:r>
              <a:t>Existing clinical guidance strongly recommends face-to-face or telephone-delivered weight-loss maintenance programs that provide regular contact (at least monthly)</a:t>
            </a:r>
          </a:p>
          <a:p>
            <a:pPr marL="0" indent="0" defTabSz="457200">
              <a:spcBef>
                <a:spcPts val="0"/>
              </a:spcBef>
              <a:buSzTx/>
              <a:buNone/>
              <a:defRPr sz="5000">
                <a:latin typeface="Times Roman"/>
                <a:ea typeface="Times Roman"/>
                <a:cs typeface="Times Roman"/>
                <a:sym typeface="Times Roman"/>
              </a:defRPr>
            </a:pPr>
            <a:r>
              <a:t>engage in high levels of physical activity JACC VOL. 74, NO. 10, 2019 Arnett et al. SEPTEMBER 10, 2019:e177 – 232 2019 ACC/AHA Guideline on the Primary Prevention of Cardiovascular Disease e191 (200 to 300 minutes/week), monitor body weight regularly (at least weekly), and consume a reduced-calorie diet</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Double-click to edit"/>
          <p:cNvSpPr txBox="1"/>
          <p:nvPr>
            <p:ph type="title"/>
          </p:nvPr>
        </p:nvSpPr>
        <p:spPr>
          <a:prstGeom prst="rect">
            <a:avLst/>
          </a:prstGeom>
        </p:spPr>
        <p:txBody>
          <a:bodyPr/>
          <a:lstStyle/>
          <a:p>
            <a:pPr/>
          </a:p>
        </p:txBody>
      </p:sp>
      <p:sp>
        <p:nvSpPr>
          <p:cNvPr id="316" name="U.S. Food and Drug Administration (FDA)–approved pharmacological therapies (S4.1-1, S4.1-11) and bariatric surgery (S4.1-12), adjunctive to complementary lifestyle interventions, additionally reduce weight and may have a role in weight loss for select pa"/>
          <p:cNvSpPr txBox="1"/>
          <p:nvPr>
            <p:ph type="body" idx="1"/>
          </p:nvPr>
        </p:nvSpPr>
        <p:spPr>
          <a:prstGeom prst="rect">
            <a:avLst/>
          </a:prstGeom>
        </p:spPr>
        <p:txBody>
          <a:bodyPr/>
          <a:lstStyle/>
          <a:p>
            <a:pPr marL="0" indent="0" defTabSz="457200">
              <a:spcBef>
                <a:spcPts val="0"/>
              </a:spcBef>
              <a:buSzTx/>
              <a:buNone/>
              <a:defRPr sz="5000">
                <a:latin typeface="Times Roman"/>
                <a:ea typeface="Times Roman"/>
                <a:cs typeface="Times Roman"/>
                <a:sym typeface="Times Roman"/>
              </a:defRPr>
            </a:pPr>
            <a:r>
              <a:t>U.S. Food and Drug Administration (FDA)–approved pharmacological therapies (S4.1-1, S4.1-11) and bariatric surgery (S4.1-12), adjunctive to complementary lifestyle interventions, additionally reduce weight and may have a role in weight loss for select patients.</a:t>
            </a:r>
          </a:p>
          <a:p>
            <a:pPr marL="0" indent="0" defTabSz="457200">
              <a:spcBef>
                <a:spcPts val="0"/>
              </a:spcBef>
              <a:buSzTx/>
              <a:buNone/>
              <a:defRPr sz="5000">
                <a:latin typeface="Times Roman"/>
                <a:ea typeface="Times Roman"/>
                <a:cs typeface="Times Roman"/>
                <a:sym typeface="Times Roman"/>
              </a:defRPr>
            </a:pPr>
            <a:r>
              <a:t>Weight loss interventions should be cautiously implemented and individualized, especially in older adults, to avoid detrimental effects, such as loss of lean body/muscle mass and nutritional deficiencies (S4.1-13–S4.1-15).</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Double-click to edit"/>
          <p:cNvSpPr txBox="1"/>
          <p:nvPr>
            <p:ph type="title"/>
          </p:nvPr>
        </p:nvSpPr>
        <p:spPr>
          <a:prstGeom prst="rect">
            <a:avLst/>
          </a:prstGeom>
        </p:spPr>
        <p:txBody>
          <a:bodyPr/>
          <a:lstStyle/>
          <a:p>
            <a:pPr/>
          </a:p>
        </p:txBody>
      </p:sp>
      <p:sp>
        <p:nvSpPr>
          <p:cNvPr id="319" name="Clinically meaningful weight loss ($5% initial weight) is associated with moderate improvement in BP, lowdensity lipoprotein cholesterol (LDL-C), triglyceride, and glucose levels among individuals with overweight/ obesity (S4.1-1). Weight loss reduces or"/>
          <p:cNvSpPr txBox="1"/>
          <p:nvPr>
            <p:ph type="body" idx="1"/>
          </p:nvPr>
        </p:nvSpPr>
        <p:spPr>
          <a:prstGeom prst="rect">
            <a:avLst/>
          </a:prstGeom>
        </p:spPr>
        <p:txBody>
          <a:bodyPr/>
          <a:lstStyle/>
          <a:p>
            <a:pPr marL="0" indent="0" defTabSz="457200">
              <a:spcBef>
                <a:spcPts val="0"/>
              </a:spcBef>
              <a:buSzTx/>
              <a:buNone/>
              <a:defRPr sz="5000">
                <a:latin typeface="Times Roman"/>
                <a:ea typeface="Times Roman"/>
                <a:cs typeface="Times Roman"/>
                <a:sym typeface="Times Roman"/>
              </a:defRPr>
            </a:pPr>
            <a:r>
              <a:t>Clinically meaningful weight loss ($5% initial weight) is associated with moderate improvement in BP, lowdensity lipoprotein cholesterol (LDL-C), triglyceride, and glucose levels among individuals with overweight/ obesity (S4.1-1). Weight loss reduces or delays the development of T2DM in persons with obesity (S4.1-1, S4.1-16, S4.1-17).</a:t>
            </a:r>
          </a:p>
          <a:p>
            <a:pPr marL="0" indent="0" defTabSz="457200">
              <a:spcBef>
                <a:spcPts val="0"/>
              </a:spcBef>
              <a:buSzTx/>
              <a:buNone/>
              <a:defRPr sz="5000">
                <a:latin typeface="Times Roman"/>
                <a:ea typeface="Times Roman"/>
                <a:cs typeface="Times Roman"/>
                <a:sym typeface="Times Roman"/>
              </a:defRPr>
            </a:pPr>
            <a:r>
              <a:t>High-intensity ($14 sessions in 6 months) comprehensive weight-loss interventions provided by a trained interventionist work best (S4.1-10). However, other modalities, such as electronically delivered weight-loss programs with personalized feedback and some commercial-based programs, have also shown moderate results.</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Double-click to edit"/>
          <p:cNvSpPr txBox="1"/>
          <p:nvPr>
            <p:ph type="title"/>
          </p:nvPr>
        </p:nvSpPr>
        <p:spPr>
          <a:prstGeom prst="rect">
            <a:avLst/>
          </a:prstGeom>
        </p:spPr>
        <p:txBody>
          <a:bodyPr/>
          <a:lstStyle/>
          <a:p>
            <a:pPr/>
          </a:p>
        </p:txBody>
      </p:sp>
      <p:sp>
        <p:nvSpPr>
          <p:cNvPr id="322" name="Comprehensive lifestyle intervention consists of a structured program, which includes regular selfmonitoring of food intake, physical activity, and weight.…"/>
          <p:cNvSpPr txBox="1"/>
          <p:nvPr>
            <p:ph type="body" idx="1"/>
          </p:nvPr>
        </p:nvSpPr>
        <p:spPr>
          <a:prstGeom prst="rect">
            <a:avLst/>
          </a:prstGeom>
        </p:spPr>
        <p:txBody>
          <a:bodyPr/>
          <a:lstStyle/>
          <a:p>
            <a:pPr marL="0" indent="0" defTabSz="457200">
              <a:spcBef>
                <a:spcPts val="0"/>
              </a:spcBef>
              <a:buSzTx/>
              <a:buNone/>
              <a:defRPr sz="4000">
                <a:latin typeface="Times Roman"/>
                <a:ea typeface="Times Roman"/>
                <a:cs typeface="Times Roman"/>
                <a:sym typeface="Times Roman"/>
              </a:defRPr>
            </a:pPr>
            <a:r>
              <a:t>Comprehensive lifestyle intervention consists of a structured program, which includes regular selfmonitoring of food intake, physical activity, and weight.</a:t>
            </a:r>
          </a:p>
          <a:p>
            <a:pPr marL="0" indent="0" defTabSz="457200">
              <a:spcBef>
                <a:spcPts val="0"/>
              </a:spcBef>
              <a:buSzTx/>
              <a:buNone/>
              <a:defRPr sz="4000">
                <a:latin typeface="Times Roman"/>
                <a:ea typeface="Times Roman"/>
                <a:cs typeface="Times Roman"/>
                <a:sym typeface="Times Roman"/>
              </a:defRPr>
            </a:pPr>
            <a:r>
              <a:t>Increased physical activity, preferably aerobic physical activity (e.g., brisk walking) for $150 minutes/ week (equal to $30 minutes/day on most days of the week), is recommended for initial weight loss</a:t>
            </a:r>
          </a:p>
          <a:p>
            <a:pPr marL="0" indent="0" defTabSz="457200">
              <a:spcBef>
                <a:spcPts val="0"/>
              </a:spcBef>
              <a:buSzTx/>
              <a:buNone/>
              <a:defRPr sz="4000">
                <a:latin typeface="Times Roman"/>
                <a:ea typeface="Times Roman"/>
                <a:cs typeface="Times Roman"/>
                <a:sym typeface="Times Roman"/>
              </a:defRPr>
            </a:pPr>
            <a:r>
              <a:t>Higher levels of physical activity, approximately 200 to 300 minutes/week, are recommended to maintain weight loss or minimize weight regain after 1 year.</a:t>
            </a:r>
          </a:p>
          <a:p>
            <a:pPr marL="0" indent="0" defTabSz="457200">
              <a:spcBef>
                <a:spcPts val="0"/>
              </a:spcBef>
              <a:buSzTx/>
              <a:buNone/>
              <a:defRPr sz="4000">
                <a:latin typeface="Times Roman"/>
                <a:ea typeface="Times Roman"/>
                <a:cs typeface="Times Roman"/>
                <a:sym typeface="Times Roman"/>
              </a:defRPr>
            </a:pPr>
            <a:r>
              <a:t>Adults with obesity are also typically prescribed a diet designed to reduce caloric intake by $500 kcal/day from baseline, which often can be attained by limiting women to 1,200 to 1,500 kcal/day and men to 1,500 to 1,800 kcal/day</a:t>
            </a:r>
          </a:p>
          <a:p>
            <a:pPr marL="0" indent="0" defTabSz="457200">
              <a:spcBef>
                <a:spcPts val="0"/>
              </a:spcBef>
              <a:buSzTx/>
              <a:buNone/>
              <a:defRPr sz="4000">
                <a:latin typeface="Times Roman"/>
                <a:ea typeface="Times Roman"/>
                <a:cs typeface="Times Roman"/>
                <a:sym typeface="Times Roman"/>
              </a:defRPr>
            </a:pPr>
            <a:r>
              <a:t>A very-low-calorie diet (defined as &lt;800 kcal/day) should be prescribed only in limited circumstances and only by trained clinicians in a medical care setting with the patient under medical supervision</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Double-click to edit"/>
          <p:cNvSpPr txBox="1"/>
          <p:nvPr>
            <p:ph type="title"/>
          </p:nvPr>
        </p:nvSpPr>
        <p:spPr>
          <a:prstGeom prst="rect">
            <a:avLst/>
          </a:prstGeom>
        </p:spPr>
        <p:txBody>
          <a:bodyPr/>
          <a:lstStyle/>
          <a:p>
            <a:pPr/>
          </a:p>
        </p:txBody>
      </p:sp>
      <p:sp>
        <p:nvSpPr>
          <p:cNvPr id="325" name="Comprehensive lifestyle intervention has been shown to produce on average 8 kg of weight loss (5% to 10% of initial body weight) in the short term (#6 months) and intermediate term (6 to 12 months), compared with usual care.…"/>
          <p:cNvSpPr txBox="1"/>
          <p:nvPr>
            <p:ph type="body" idx="1"/>
          </p:nvPr>
        </p:nvSpPr>
        <p:spPr>
          <a:prstGeom prst="rect">
            <a:avLst/>
          </a:prstGeom>
        </p:spPr>
        <p:txBody>
          <a:bodyPr/>
          <a:lstStyle/>
          <a:p>
            <a:pPr marL="0" indent="0" defTabSz="457200">
              <a:spcBef>
                <a:spcPts val="0"/>
              </a:spcBef>
              <a:buSzTx/>
              <a:buNone/>
              <a:defRPr sz="4000">
                <a:latin typeface="Times Roman"/>
                <a:ea typeface="Times Roman"/>
                <a:cs typeface="Times Roman"/>
                <a:sym typeface="Times Roman"/>
              </a:defRPr>
            </a:pPr>
            <a:r>
              <a:t>Comprehensive lifestyle intervention has been shown to produce on average 8 kg of weight loss (5% to 10% of initial body weight) in the short term (#6 months) and intermediate term (6 to 12 months), compared with usual care.</a:t>
            </a:r>
          </a:p>
          <a:p>
            <a:pPr marL="0" indent="0" defTabSz="457200">
              <a:spcBef>
                <a:spcPts val="0"/>
              </a:spcBef>
              <a:buSzTx/>
              <a:buNone/>
              <a:defRPr sz="4000">
                <a:latin typeface="Times Roman"/>
                <a:ea typeface="Times Roman"/>
                <a:cs typeface="Times Roman"/>
                <a:sym typeface="Times Roman"/>
              </a:defRPr>
            </a:pPr>
            <a:r>
              <a:t>However, longer interventions after 1 year are associated with gradual weight gain of 1 or 2 kg/year (on average), compared with usual care.</a:t>
            </a:r>
          </a:p>
          <a:p>
            <a:pPr marL="0" indent="0" defTabSz="457200">
              <a:spcBef>
                <a:spcPts val="0"/>
              </a:spcBef>
              <a:buSzTx/>
              <a:buNone/>
              <a:defRPr sz="4000">
                <a:latin typeface="Times Roman"/>
                <a:ea typeface="Times Roman"/>
                <a:cs typeface="Times Roman"/>
                <a:sym typeface="Times Roman"/>
              </a:defRPr>
            </a:pPr>
            <a:r>
              <a:t>Weight loss of 5% to 10% of initial weight, achieved through comprehensive lifestyle intervention, has been shown to improve BP, delay the onset of T2DM, improve glycemic control in T2DM, and improve lipid profile.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2" name="pasted-movie.png" descr="pasted-movie.png"/>
          <p:cNvPicPr>
            <a:picLocks noChangeAspect="1"/>
          </p:cNvPicPr>
          <p:nvPr/>
        </p:nvPicPr>
        <p:blipFill>
          <a:blip r:embed="rId2">
            <a:extLst/>
          </a:blip>
          <a:stretch>
            <a:fillRect/>
          </a:stretch>
        </p:blipFill>
        <p:spPr>
          <a:xfrm>
            <a:off x="5397660" y="1464"/>
            <a:ext cx="13588680" cy="13716001"/>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Double-click to edit"/>
          <p:cNvSpPr txBox="1"/>
          <p:nvPr>
            <p:ph type="title"/>
          </p:nvPr>
        </p:nvSpPr>
        <p:spPr>
          <a:prstGeom prst="rect">
            <a:avLst/>
          </a:prstGeom>
        </p:spPr>
        <p:txBody>
          <a:bodyPr/>
          <a:lstStyle/>
          <a:p>
            <a:pPr/>
          </a:p>
        </p:txBody>
      </p:sp>
      <p:sp>
        <p:nvSpPr>
          <p:cNvPr id="328" name="Double-click to edit"/>
          <p:cNvSpPr txBox="1"/>
          <p:nvPr>
            <p:ph type="body"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Double-click to edit"/>
          <p:cNvSpPr txBox="1"/>
          <p:nvPr>
            <p:ph type="title"/>
          </p:nvPr>
        </p:nvSpPr>
        <p:spPr>
          <a:prstGeom prst="rect">
            <a:avLst/>
          </a:prstGeom>
        </p:spPr>
        <p:txBody>
          <a:bodyPr/>
          <a:lstStyle/>
          <a:p>
            <a:pPr/>
          </a:p>
        </p:txBody>
      </p:sp>
      <p:sp>
        <p:nvSpPr>
          <p:cNvPr id="331" name="Measures used to estimate body fat and quantify the associated health risks include BMI, waist circumference, waist–hip ratio, bioimpedance, and dual-energy X-ray absorptiometry (DXA) (S4.1-18). BMI, waist circumference, and waist–hip ratio are easily me"/>
          <p:cNvSpPr txBox="1"/>
          <p:nvPr>
            <p:ph type="body" idx="1"/>
          </p:nvPr>
        </p:nvSpPr>
        <p:spPr>
          <a:prstGeom prst="rect">
            <a:avLst/>
          </a:prstGeom>
        </p:spPr>
        <p:txBody>
          <a:bodyPr/>
          <a:lstStyle/>
          <a:p>
            <a:pPr marL="0" indent="0" defTabSz="457200">
              <a:spcBef>
                <a:spcPts val="0"/>
              </a:spcBef>
              <a:buSzTx/>
              <a:buNone/>
              <a:defRPr sz="4000">
                <a:latin typeface="Times Roman"/>
                <a:ea typeface="Times Roman"/>
                <a:cs typeface="Times Roman"/>
                <a:sym typeface="Times Roman"/>
              </a:defRPr>
            </a:pPr>
            <a:r>
              <a:t>Measures used to estimate body fat and quantify the associated health risks include BMI, waist circumference, waist–hip ratio, bioimpedance, and dual-energy X-ray absorptiometry (DXA) (S4.1-18). BMI, waist circumference, and waist–hip ratio are easily measured and therefore are the most widely used in clinical practice.</a:t>
            </a:r>
          </a:p>
          <a:p>
            <a:pPr marL="0" indent="0" defTabSz="457200">
              <a:spcBef>
                <a:spcPts val="0"/>
              </a:spcBef>
              <a:buSzTx/>
              <a:buNone/>
              <a:defRPr sz="4000">
                <a:latin typeface="Times Roman"/>
                <a:ea typeface="Times Roman"/>
                <a:cs typeface="Times Roman"/>
                <a:sym typeface="Times Roman"/>
              </a:defRPr>
            </a:pPr>
            <a:r>
              <a:t>A USPSTF document found good evidence supporting the use of BMI to identify adults at increased risk of future morbidity and mortality (S4.1-18). Because obesity/overweight defined by BMI is the most studied and standardized approach, we recommend its measurement for primary screening of individuals needing weight loss.</a:t>
            </a:r>
          </a:p>
          <a:p>
            <a:pPr marL="0" indent="0" defTabSz="457200">
              <a:spcBef>
                <a:spcPts val="0"/>
              </a:spcBef>
              <a:buSzTx/>
              <a:buNone/>
              <a:defRPr sz="4000">
                <a:latin typeface="Times Roman"/>
                <a:ea typeface="Times Roman"/>
                <a:cs typeface="Times Roman"/>
                <a:sym typeface="Times Roman"/>
              </a:defRPr>
            </a:pPr>
            <a:r>
              <a:t>BMI should be interpreted with caution in persons of Asian ancestry, older adults, and muscular adults</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Double-click to edit"/>
          <p:cNvSpPr txBox="1"/>
          <p:nvPr>
            <p:ph type="title"/>
          </p:nvPr>
        </p:nvSpPr>
        <p:spPr>
          <a:prstGeom prst="rect">
            <a:avLst/>
          </a:prstGeom>
        </p:spPr>
        <p:txBody>
          <a:bodyPr/>
          <a:lstStyle/>
          <a:p>
            <a:pPr/>
          </a:p>
        </p:txBody>
      </p:sp>
      <p:sp>
        <p:nvSpPr>
          <p:cNvPr id="334" name="Increased waist circumference has been associated with increased cardiometabolic and ASCVD risk (S4.1-3– S4.1-6). Central adiposity, captured by using waist circumference, has been associated with ASCVD risk and may be missed when BMI is used as the only"/>
          <p:cNvSpPr txBox="1"/>
          <p:nvPr>
            <p:ph type="body" idx="1"/>
          </p:nvPr>
        </p:nvSpPr>
        <p:spPr>
          <a:prstGeom prst="rect">
            <a:avLst/>
          </a:prstGeom>
        </p:spPr>
        <p:txBody>
          <a:bodyPr/>
          <a:lstStyle/>
          <a:p>
            <a:pPr marL="0" indent="0" defTabSz="457200">
              <a:spcBef>
                <a:spcPts val="0"/>
              </a:spcBef>
              <a:buSzTx/>
              <a:buNone/>
              <a:defRPr sz="4000">
                <a:latin typeface="Times Roman"/>
                <a:ea typeface="Times Roman"/>
                <a:cs typeface="Times Roman"/>
                <a:sym typeface="Times Roman"/>
              </a:defRPr>
            </a:pPr>
            <a:r>
              <a:t>Increased waist circumference has been associated with increased cardiometabolic and ASCVD risk (S4.1-3– S4.1-6). Central adiposity, captured by using waist circumference, has been associated with ASCVD risk and may be missed when BMI is used as the only measure of obesity</a:t>
            </a:r>
          </a:p>
          <a:p>
            <a:pPr marL="0" indent="0" defTabSz="457200">
              <a:spcBef>
                <a:spcPts val="0"/>
              </a:spcBef>
              <a:buSzTx/>
              <a:buNone/>
              <a:defRPr sz="4000">
                <a:latin typeface="Times Roman"/>
                <a:ea typeface="Times Roman"/>
                <a:cs typeface="Times Roman"/>
                <a:sym typeface="Times Roman"/>
              </a:defRPr>
            </a:pPr>
            <a:r>
              <a:t>Ethnic differences in waist circumference thresholds associated with cardiometabolic risk have been reported. Waist circumference may be more useful than BMI in persons with abdominal obesity (central adiposity)</a:t>
            </a:r>
          </a:p>
          <a:p>
            <a:pPr marL="0" indent="0" defTabSz="457200">
              <a:spcBef>
                <a:spcPts val="0"/>
              </a:spcBef>
              <a:buSzTx/>
              <a:buNone/>
              <a:defRPr sz="4000">
                <a:latin typeface="Times Roman"/>
                <a:ea typeface="Times Roman"/>
                <a:cs typeface="Times Roman"/>
                <a:sym typeface="Times Roman"/>
              </a:defRPr>
            </a:pPr>
            <a:r>
              <a:t>Definitions of elevated waist circumference as $40 inches ($102 cm) in men and $35 inches ($88 cm) in women were recommended by the 1998 National Heart, Lung, and Blood Institute Obesity Initiative Expert Panel (S4.1-25) and were adopted by the 2013 AHA/ACC/TOS writing committee</a:t>
            </a:r>
          </a:p>
          <a:p>
            <a:pPr marL="0" indent="0" defTabSz="457200">
              <a:spcBef>
                <a:spcPts val="0"/>
              </a:spcBef>
              <a:buSzTx/>
              <a:buNone/>
              <a:defRPr sz="4000">
                <a:latin typeface="Times Roman"/>
                <a:ea typeface="Times Roman"/>
                <a:cs typeface="Times Roman"/>
                <a:sym typeface="Times Roman"/>
              </a:defRPr>
            </a:pPr>
            <a:r>
              <a:t>Furthermore, waist circumference assessment is needed for the diagnosis of metabolic syndrome.</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Double-click to edit"/>
          <p:cNvSpPr txBox="1"/>
          <p:nvPr>
            <p:ph type="title"/>
          </p:nvPr>
        </p:nvSpPr>
        <p:spPr>
          <a:prstGeom prst="rect">
            <a:avLst/>
          </a:prstGeom>
        </p:spPr>
        <p:txBody>
          <a:bodyPr/>
          <a:lstStyle/>
          <a:p>
            <a:pPr/>
          </a:p>
        </p:txBody>
      </p:sp>
      <p:sp>
        <p:nvSpPr>
          <p:cNvPr id="337" name="Thus, combining waist circumference and BMI may be the best approach for assessing obesity-related risk. Counseling and comprehensive lifestyle interventions, including calorie restriction and adjunctive therapies (e.g., FDA–approved drugs, bariatric sur"/>
          <p:cNvSpPr txBox="1"/>
          <p:nvPr>
            <p:ph type="body" idx="1"/>
          </p:nvPr>
        </p:nvSpPr>
        <p:spPr>
          <a:prstGeom prst="rect">
            <a:avLst/>
          </a:prstGeom>
        </p:spPr>
        <p:txBody>
          <a:bodyPr/>
          <a:lstStyle>
            <a:lvl1pPr marL="0" indent="0" defTabSz="457200">
              <a:spcBef>
                <a:spcPts val="0"/>
              </a:spcBef>
              <a:buSzTx/>
              <a:buNone/>
              <a:defRPr sz="4000">
                <a:latin typeface="Times Roman"/>
                <a:ea typeface="Times Roman"/>
                <a:cs typeface="Times Roman"/>
                <a:sym typeface="Times Roman"/>
              </a:defRPr>
            </a:lvl1pPr>
          </a:lstStyle>
          <a:p>
            <a:pPr/>
            <a:r>
              <a:t>Thus, combining waist circumference and BMI may be the best approach for assessing obesity-related risk. Counseling and comprehensive lifestyle interventions, including calorie restriction and adjunctive therapies (e.g., FDA–approved drugs, bariatric surgery), have all been associated with significant reductions in waist circumference and improvement in cardiometabolic risk profiles</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Double-click to edit"/>
          <p:cNvSpPr txBox="1"/>
          <p:nvPr>
            <p:ph type="title"/>
          </p:nvPr>
        </p:nvSpPr>
        <p:spPr>
          <a:prstGeom prst="rect">
            <a:avLst/>
          </a:prstGeom>
        </p:spPr>
        <p:txBody>
          <a:bodyPr/>
          <a:lstStyle/>
          <a:p>
            <a:pPr/>
          </a:p>
        </p:txBody>
      </p:sp>
      <p:sp>
        <p:nvSpPr>
          <p:cNvPr id="340" name="Double-click to edit"/>
          <p:cNvSpPr txBox="1"/>
          <p:nvPr>
            <p:ph type="body" idx="1"/>
          </p:nvPr>
        </p:nvSpPr>
        <p:spPr>
          <a:prstGeom prst="rect">
            <a:avLst/>
          </a:prstGeom>
        </p:spPr>
        <p:txBody>
          <a:bodyPr/>
          <a:lstStyle/>
          <a:p>
            <a:pPr/>
          </a:p>
        </p:txBody>
      </p:sp>
      <p:pic>
        <p:nvPicPr>
          <p:cNvPr id="341" name="pasted-movie.png" descr="pasted-movie.png"/>
          <p:cNvPicPr>
            <a:picLocks noChangeAspect="1"/>
          </p:cNvPicPr>
          <p:nvPr/>
        </p:nvPicPr>
        <p:blipFill>
          <a:blip r:embed="rId2">
            <a:extLst/>
          </a:blip>
          <a:stretch>
            <a:fillRect/>
          </a:stretch>
        </p:blipFill>
        <p:spPr>
          <a:xfrm>
            <a:off x="1689100" y="3149600"/>
            <a:ext cx="20904073" cy="6302474"/>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3" name="pasted-movie.png" descr="pasted-movie.png"/>
          <p:cNvPicPr>
            <a:picLocks noChangeAspect="1"/>
          </p:cNvPicPr>
          <p:nvPr/>
        </p:nvPicPr>
        <p:blipFill>
          <a:blip r:embed="rId2">
            <a:extLst/>
          </a:blip>
          <a:stretch>
            <a:fillRect/>
          </a:stretch>
        </p:blipFill>
        <p:spPr>
          <a:xfrm>
            <a:off x="7410450" y="3297114"/>
            <a:ext cx="9563100" cy="7124701"/>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4" name="pasted-movie.png" descr="pasted-movie.png"/>
          <p:cNvPicPr>
            <a:picLocks noChangeAspect="1"/>
          </p:cNvPicPr>
          <p:nvPr/>
        </p:nvPicPr>
        <p:blipFill>
          <a:blip r:embed="rId2">
            <a:extLst/>
          </a:blip>
          <a:stretch>
            <a:fillRect/>
          </a:stretch>
        </p:blipFill>
        <p:spPr>
          <a:xfrm>
            <a:off x="964910" y="915710"/>
            <a:ext cx="21170654" cy="11207995"/>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6" name="pasted-movie.png" descr="pasted-movie.png"/>
          <p:cNvPicPr>
            <a:picLocks noChangeAspect="1"/>
          </p:cNvPicPr>
          <p:nvPr/>
        </p:nvPicPr>
        <p:blipFill>
          <a:blip r:embed="rId2">
            <a:extLst/>
          </a:blip>
          <a:stretch>
            <a:fillRect/>
          </a:stretch>
        </p:blipFill>
        <p:spPr>
          <a:xfrm>
            <a:off x="4064000" y="2114163"/>
            <a:ext cx="16256000" cy="8521701"/>
          </a:xfrm>
          <a:prstGeom prst="rect">
            <a:avLst/>
          </a:prstGeom>
          <a:ln w="12700">
            <a:miter lim="400000"/>
          </a:ln>
        </p:spPr>
      </p:pic>
      <p:sp>
        <p:nvSpPr>
          <p:cNvPr id="157" name="Line"/>
          <p:cNvSpPr/>
          <p:nvPr/>
        </p:nvSpPr>
        <p:spPr>
          <a:xfrm flipV="1">
            <a:off x="6989325" y="1871310"/>
            <a:ext cx="1" cy="2070519"/>
          </a:xfrm>
          <a:prstGeom prst="line">
            <a:avLst/>
          </a:prstGeom>
          <a:ln w="88900">
            <a:solidFill>
              <a:srgbClr val="000000"/>
            </a:solidFill>
            <a:miter lim="400000"/>
            <a:tailEnd type="triangle"/>
          </a:ln>
        </p:spPr>
        <p:txBody>
          <a:bodyPr lIns="50800" tIns="50800" rIns="50800" bIns="50800" anchor="ctr"/>
          <a:lstStyle/>
          <a:p>
            <a:pPr/>
          </a:p>
        </p:txBody>
      </p:sp>
      <p:sp>
        <p:nvSpPr>
          <p:cNvPr id="158" name="SBP"/>
          <p:cNvSpPr txBox="1"/>
          <p:nvPr/>
        </p:nvSpPr>
        <p:spPr>
          <a:xfrm>
            <a:off x="6373476" y="849466"/>
            <a:ext cx="1321919"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SBP</a:t>
            </a:r>
          </a:p>
        </p:txBody>
      </p:sp>
      <p:sp>
        <p:nvSpPr>
          <p:cNvPr id="159" name="Line"/>
          <p:cNvSpPr/>
          <p:nvPr/>
        </p:nvSpPr>
        <p:spPr>
          <a:xfrm>
            <a:off x="16747538" y="8647917"/>
            <a:ext cx="1" cy="2070519"/>
          </a:xfrm>
          <a:prstGeom prst="line">
            <a:avLst/>
          </a:prstGeom>
          <a:ln w="101600">
            <a:solidFill>
              <a:srgbClr val="000000"/>
            </a:solidFill>
            <a:miter lim="400000"/>
            <a:tailEnd type="triangle"/>
          </a:ln>
        </p:spPr>
        <p:txBody>
          <a:bodyPr lIns="50800" tIns="50800" rIns="50800" bIns="50800" anchor="ctr"/>
          <a:lstStyle/>
          <a:p>
            <a:pPr/>
          </a:p>
        </p:txBody>
      </p:sp>
      <p:sp>
        <p:nvSpPr>
          <p:cNvPr id="160" name="DBP"/>
          <p:cNvSpPr txBox="1"/>
          <p:nvPr/>
        </p:nvSpPr>
        <p:spPr>
          <a:xfrm>
            <a:off x="16069512" y="10884508"/>
            <a:ext cx="1356056"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DBP</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